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3" r:id="rId1"/>
  </p:sldMasterIdLst>
  <p:notesMasterIdLst>
    <p:notesMasterId r:id="rId16"/>
  </p:notesMasterIdLst>
  <p:handoutMasterIdLst>
    <p:handoutMasterId r:id="rId17"/>
  </p:handoutMasterIdLst>
  <p:sldIdLst>
    <p:sldId id="3664" r:id="rId2"/>
    <p:sldId id="3665" r:id="rId3"/>
    <p:sldId id="3667" r:id="rId4"/>
    <p:sldId id="3669" r:id="rId5"/>
    <p:sldId id="3668" r:id="rId6"/>
    <p:sldId id="3670" r:id="rId7"/>
    <p:sldId id="3672" r:id="rId8"/>
    <p:sldId id="3673" r:id="rId9"/>
    <p:sldId id="3674" r:id="rId10"/>
    <p:sldId id="3675" r:id="rId11"/>
    <p:sldId id="3679" r:id="rId12"/>
    <p:sldId id="3677" r:id="rId13"/>
    <p:sldId id="3676" r:id="rId14"/>
    <p:sldId id="36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id="{C8F060B6-A0C8-4B15-AA4C-BC78B0202638}">
          <p14:sldIdLst>
            <p14:sldId id="3664"/>
          </p14:sldIdLst>
        </p14:section>
        <p14:section name="Salary Estimation" id="{8F1811DE-A946-46CC-A93D-72EA91722D91}">
          <p14:sldIdLst>
            <p14:sldId id="3665"/>
            <p14:sldId id="3667"/>
            <p14:sldId id="3669"/>
            <p14:sldId id="3668"/>
          </p14:sldIdLst>
        </p14:section>
        <p14:section name="Attrition Estimation" id="{1BD8AF3E-1EEF-419C-8C52-2FB43C37293C}">
          <p14:sldIdLst>
            <p14:sldId id="3670"/>
            <p14:sldId id="3672"/>
            <p14:sldId id="3673"/>
            <p14:sldId id="3674"/>
            <p14:sldId id="3675"/>
            <p14:sldId id="3679"/>
            <p14:sldId id="3677"/>
            <p14:sldId id="3676"/>
          </p14:sldIdLst>
        </p14:section>
        <p14:section name="Closing" id="{817CEEBC-592A-42C7-968C-4467F2F62740}">
          <p14:sldIdLst>
            <p14:sldId id="36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B7212C"/>
    <a:srgbClr val="D5E4EB"/>
    <a:srgbClr val="FAFAFA"/>
    <a:srgbClr val="FCFCFC"/>
    <a:srgbClr val="A01926"/>
    <a:srgbClr val="F6D545"/>
    <a:srgbClr val="CC2131"/>
    <a:srgbClr val="A7A9AC"/>
    <a:srgbClr val="BDD3F0"/>
    <a:srgbClr val="2D8D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0351" autoAdjust="0"/>
  </p:normalViewPr>
  <p:slideViewPr>
    <p:cSldViewPr snapToGrid="0">
      <p:cViewPr varScale="1">
        <p:scale>
          <a:sx n="69" d="100"/>
          <a:sy n="69" d="100"/>
        </p:scale>
        <p:origin x="1254" y="66"/>
      </p:cViewPr>
      <p:guideLst/>
    </p:cSldViewPr>
  </p:slideViewPr>
  <p:notesTextViewPr>
    <p:cViewPr>
      <p:scale>
        <a:sx n="3" d="2"/>
        <a:sy n="3" d="2"/>
      </p:scale>
      <p:origin x="0" y="0"/>
    </p:cViewPr>
  </p:notesTextViewPr>
  <p:sorterViewPr>
    <p:cViewPr>
      <p:scale>
        <a:sx n="66" d="100"/>
        <a:sy n="66" d="100"/>
      </p:scale>
      <p:origin x="0" y="-7080"/>
    </p:cViewPr>
  </p:sorterViewPr>
  <p:notesViewPr>
    <p:cSldViewPr snapToGrid="0">
      <p:cViewPr varScale="1">
        <p:scale>
          <a:sx n="87" d="100"/>
          <a:sy n="87" d="100"/>
        </p:scale>
        <p:origin x="3840"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BE18FB1-18F4-49A9-ADC7-F1245FCDC9D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5F391D2-B86B-42CB-90D1-79D50EBBA32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B48C4A-6E2B-45A3-99B8-4F70E62AC48B}" type="datetimeFigureOut">
              <a:rPr lang="en-US" smtClean="0"/>
              <a:t>3/12/2020</a:t>
            </a:fld>
            <a:endParaRPr lang="en-US"/>
          </a:p>
        </p:txBody>
      </p:sp>
      <p:sp>
        <p:nvSpPr>
          <p:cNvPr id="4" name="Footer Placeholder 3">
            <a:extLst>
              <a:ext uri="{FF2B5EF4-FFF2-40B4-BE49-F238E27FC236}">
                <a16:creationId xmlns:a16="http://schemas.microsoft.com/office/drawing/2014/main" id="{D1A8542C-CC90-4CEA-8788-FAE929399EF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EEF81A2-74D1-4CDA-AE98-38016670096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526B223-6A9C-44BD-994F-74FDDE6B2B93}" type="slidenum">
              <a:rPr lang="en-US" smtClean="0"/>
              <a:t>‹#›</a:t>
            </a:fld>
            <a:endParaRPr lang="en-US"/>
          </a:p>
        </p:txBody>
      </p:sp>
    </p:spTree>
    <p:extLst>
      <p:ext uri="{BB962C8B-B14F-4D97-AF65-F5344CB8AC3E}">
        <p14:creationId xmlns:p14="http://schemas.microsoft.com/office/powerpoint/2010/main" val="1392203192"/>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2C38E5-2F49-44E4-9B81-ACA5BC8E9669}" type="datetimeFigureOut">
              <a:rPr lang="en-US" smtClean="0"/>
              <a:t>3/12/2020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3C17C6-E34E-48C3-B5EB-30F239C51F7C}" type="slidenum">
              <a:rPr lang="en-US" smtClean="0"/>
              <a:t>‹#›</a:t>
            </a:fld>
            <a:endParaRPr lang="en-US"/>
          </a:p>
        </p:txBody>
      </p:sp>
    </p:spTree>
    <p:extLst>
      <p:ext uri="{BB962C8B-B14F-4D97-AF65-F5344CB8AC3E}">
        <p14:creationId xmlns:p14="http://schemas.microsoft.com/office/powerpoint/2010/main" val="1959133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My name is Edward Roske. </a:t>
            </a:r>
          </a:p>
          <a:p>
            <a:pPr marL="171450" indent="-171450">
              <a:buFont typeface="Arial" panose="020B0604020202020204" pitchFamily="34" charset="0"/>
              <a:buChar char="•"/>
            </a:pPr>
            <a:r>
              <a:rPr lang="en-US" dirty="0"/>
              <a:t>I want to thank Frito-Lay’s, CEO, Steven Williams, and CFO, Jamie Caulfield, for joining me for the next 7 minutes.</a:t>
            </a:r>
          </a:p>
          <a:p>
            <a:pPr marL="171450" indent="-171450">
              <a:buFont typeface="Arial" panose="020B0604020202020204" pitchFamily="34" charset="0"/>
              <a:buChar char="•"/>
            </a:pPr>
            <a:r>
              <a:rPr lang="en-US" dirty="0"/>
              <a:t>I represent DDS Analytics</a:t>
            </a:r>
            <a:r>
              <a:rPr lang="en-US" i="1" dirty="0"/>
              <a:t>.</a:t>
            </a:r>
            <a:r>
              <a:rPr lang="en-US" dirty="0"/>
              <a:t> We specialize in Talent Management Solutions for Fortune 100 companies. You’re probably familiar with our motto “We deliver the right information to the right people at the right time”</a:t>
            </a:r>
          </a:p>
          <a:p>
            <a:pPr marL="171450" indent="-171450">
              <a:buFont typeface="Arial" panose="020B0604020202020204" pitchFamily="34" charset="0"/>
              <a:buChar char="•"/>
            </a:pPr>
            <a:r>
              <a:rPr lang="en-US" dirty="0"/>
              <a:t>I’m here today, because we’ve been analyzing your employee data and I think we have some observations you’ll find powerful and actionable. You are the right people, this is the right time, and we have the right information.</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1</a:t>
            </a:fld>
            <a:endParaRPr lang="en-US"/>
          </a:p>
        </p:txBody>
      </p:sp>
    </p:spTree>
    <p:extLst>
      <p:ext uri="{BB962C8B-B14F-4D97-AF65-F5344CB8AC3E}">
        <p14:creationId xmlns:p14="http://schemas.microsoft.com/office/powerpoint/2010/main" val="28848508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While we did look at the exact correlation between Attrition and each variable to select those variables,</a:t>
            </a:r>
          </a:p>
          <a:p>
            <a:pPr marL="171450" indent="-171450">
              <a:buFont typeface="Arial" panose="020B0604020202020204" pitchFamily="34" charset="0"/>
              <a:buChar char="•"/>
            </a:pPr>
            <a:r>
              <a:rPr lang="en-US" b="1" dirty="0"/>
              <a:t>{ANIMATE}</a:t>
            </a:r>
            <a:r>
              <a:rPr lang="en-US" dirty="0"/>
              <a:t>We did a quick linear regression to see which variables it thought were most significant.</a:t>
            </a:r>
          </a:p>
          <a:p>
            <a:pPr marL="171450" indent="-171450">
              <a:buFont typeface="Arial" panose="020B0604020202020204" pitchFamily="34" charset="0"/>
              <a:buChar char="•"/>
            </a:pPr>
            <a:r>
              <a:rPr lang="en-US" dirty="0"/>
              <a:t>As before, the p-value and t-values are there for future reference.</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10</a:t>
            </a:fld>
            <a:endParaRPr lang="en-US"/>
          </a:p>
        </p:txBody>
      </p:sp>
    </p:spTree>
    <p:extLst>
      <p:ext uri="{BB962C8B-B14F-4D97-AF65-F5344CB8AC3E}">
        <p14:creationId xmlns:p14="http://schemas.microsoft.com/office/powerpoint/2010/main" val="6988779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We evaluated multiple statistical methods including k-Nearest Neighbor, Naïve Bayes, and Random Forest.</a:t>
            </a:r>
          </a:p>
          <a:p>
            <a:pPr marL="171450" indent="-171450">
              <a:buFont typeface="Arial" panose="020B0604020202020204" pitchFamily="34" charset="0"/>
              <a:buChar char="•"/>
            </a:pPr>
            <a:r>
              <a:rPr lang="en-US" dirty="0"/>
              <a:t>In the end, Random Forest won out over Naïve Bayes in both Accuracy and Sensitivity plus Specificity.</a:t>
            </a:r>
          </a:p>
          <a:p>
            <a:pPr marL="171450" indent="-171450">
              <a:buFont typeface="Arial" panose="020B0604020202020204" pitchFamily="34" charset="0"/>
              <a:buChar char="•"/>
            </a:pPr>
            <a:r>
              <a:rPr lang="en-US" dirty="0"/>
              <a:t>This is what we used to predict 300 records worth of Attrition. We’ve supplied those records to your HR department for comparison against the model they’ve been using.</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11</a:t>
            </a:fld>
            <a:endParaRPr lang="en-US"/>
          </a:p>
        </p:txBody>
      </p:sp>
    </p:spTree>
    <p:extLst>
      <p:ext uri="{BB962C8B-B14F-4D97-AF65-F5344CB8AC3E}">
        <p14:creationId xmlns:p14="http://schemas.microsoft.com/office/powerpoint/2010/main" val="19048104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Once we settled on Random Forest, we had the model tell us which variables were most significant.</a:t>
            </a:r>
          </a:p>
          <a:p>
            <a:pPr marL="171450" indent="-171450">
              <a:buFont typeface="Arial" panose="020B0604020202020204" pitchFamily="34" charset="0"/>
              <a:buChar char="•"/>
            </a:pPr>
            <a:r>
              <a:rPr lang="en-US" dirty="0"/>
              <a:t>We did this earlier using linear regression, but we felt the tuned model could provide us very specific ideas of what it was using to make its predictions.</a:t>
            </a:r>
          </a:p>
          <a:p>
            <a:pPr marL="171450" indent="-171450">
              <a:buFont typeface="Arial" panose="020B0604020202020204" pitchFamily="34" charset="0"/>
              <a:buChar char="•"/>
            </a:pPr>
            <a:r>
              <a:rPr lang="en-US" dirty="0"/>
              <a:t>Things you might expect like overtime, income, age, and years at Frito-Lay were at the top of the importance list.</a:t>
            </a:r>
          </a:p>
          <a:p>
            <a:pPr marL="171450" indent="-171450">
              <a:buFont typeface="Arial" panose="020B0604020202020204" pitchFamily="34" charset="0"/>
              <a:buChar char="•"/>
            </a:pPr>
            <a:r>
              <a:rPr lang="en-US" b="1" dirty="0"/>
              <a:t>{ANIMATE}</a:t>
            </a:r>
            <a:r>
              <a:rPr lang="en-US" dirty="0"/>
              <a:t>Intriguingly though, Job Satisfaction was not important at all in the random forest model.</a:t>
            </a:r>
          </a:p>
          <a:p>
            <a:pPr marL="171450" indent="-171450">
              <a:buFont typeface="Arial" panose="020B0604020202020204" pitchFamily="34" charset="0"/>
              <a:buChar char="•"/>
            </a:pPr>
            <a:r>
              <a:rPr lang="en-US" dirty="0"/>
              <a:t>It essentially chose to disregard it.</a:t>
            </a:r>
          </a:p>
          <a:p>
            <a:pPr marL="171450" indent="-171450">
              <a:buFont typeface="Arial" panose="020B0604020202020204" pitchFamily="34" charset="0"/>
              <a:buChar char="•"/>
            </a:pPr>
            <a:r>
              <a:rPr lang="en-US" dirty="0"/>
              <a:t>Maybe our employees don’t believe that those Employee Job Satisfaction surveys are truly anonymous?</a:t>
            </a:r>
          </a:p>
          <a:p>
            <a:pPr marL="171450" indent="-171450">
              <a:buFont typeface="Arial" panose="020B0604020202020204" pitchFamily="34" charset="0"/>
              <a:buChar char="•"/>
            </a:pPr>
            <a:r>
              <a:rPr lang="en-US" dirty="0"/>
              <a:t>We at </a:t>
            </a:r>
            <a:r>
              <a:rPr lang="en-US" dirty="0" err="1"/>
              <a:t>DDSAnalytics</a:t>
            </a:r>
            <a:r>
              <a:rPr lang="en-US" dirty="0"/>
              <a:t> wanted you to be able to take this information and put it into an easy to understand flowchart.</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12</a:t>
            </a:fld>
            <a:endParaRPr lang="en-US"/>
          </a:p>
        </p:txBody>
      </p:sp>
    </p:spTree>
    <p:extLst>
      <p:ext uri="{BB962C8B-B14F-4D97-AF65-F5344CB8AC3E}">
        <p14:creationId xmlns:p14="http://schemas.microsoft.com/office/powerpoint/2010/main" val="947358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So we took the model and constructed a decision tree to show which variables drove Attrition and how significant the model said those percentages were.</a:t>
            </a:r>
          </a:p>
          <a:p>
            <a:pPr marL="171450" indent="-171450">
              <a:buFont typeface="Arial" panose="020B0604020202020204" pitchFamily="34" charset="0"/>
              <a:buChar char="•"/>
            </a:pPr>
            <a:r>
              <a:rPr lang="en-US" b="1" dirty="0"/>
              <a:t>{ANIMATE}</a:t>
            </a:r>
            <a:r>
              <a:rPr lang="en-US" dirty="0"/>
              <a:t>To begin with, 84% of our people stay and 16% go.</a:t>
            </a:r>
          </a:p>
          <a:p>
            <a:pPr marL="171450" indent="-171450">
              <a:buFont typeface="Arial" panose="020B0604020202020204" pitchFamily="34" charset="0"/>
              <a:buChar char="•"/>
            </a:pPr>
            <a:r>
              <a:rPr lang="en-US" dirty="0"/>
              <a:t>As you can see, the most significant factor was if they worked overtime.</a:t>
            </a:r>
          </a:p>
          <a:p>
            <a:pPr marL="171450" indent="-171450">
              <a:buFont typeface="Arial" panose="020B0604020202020204" pitchFamily="34" charset="0"/>
              <a:buChar char="•"/>
            </a:pPr>
            <a:r>
              <a:rPr lang="en-US" b="1" dirty="0"/>
              <a:t>{ANIMATE}</a:t>
            </a:r>
            <a:r>
              <a:rPr lang="en-US" dirty="0"/>
              <a:t>If they didn’t work overtime, 90% of the time, roughly, they weren’t going to quit.</a:t>
            </a:r>
          </a:p>
          <a:p>
            <a:pPr marL="171450" indent="-171450">
              <a:buFont typeface="Arial" panose="020B0604020202020204" pitchFamily="34" charset="0"/>
              <a:buChar char="•"/>
            </a:pPr>
            <a:r>
              <a:rPr lang="en-US" dirty="0"/>
              <a:t>But interestingly, if they did work overtime, Attrition came down to their Monthly Income.</a:t>
            </a:r>
          </a:p>
          <a:p>
            <a:pPr marL="171450" indent="-171450">
              <a:buFont typeface="Arial" panose="020B0604020202020204" pitchFamily="34" charset="0"/>
              <a:buChar char="•"/>
            </a:pPr>
            <a:r>
              <a:rPr lang="en-US" b="1" dirty="0"/>
              <a:t>{ANIMATE}</a:t>
            </a:r>
            <a:r>
              <a:rPr lang="en-US" dirty="0"/>
              <a:t>If they made more than $3,746 per month, roughly $45,000 per year, only 19% of those people working overtime quit.</a:t>
            </a:r>
          </a:p>
          <a:p>
            <a:pPr marL="171450" indent="-171450">
              <a:buFont typeface="Arial" panose="020B0604020202020204" pitchFamily="34" charset="0"/>
              <a:buChar char="•"/>
            </a:pPr>
            <a:r>
              <a:rPr lang="en-US" b="1" dirty="0"/>
              <a:t>{ANIMATE}</a:t>
            </a:r>
            <a:r>
              <a:rPr lang="en-US" dirty="0"/>
              <a:t>But if they made under $45,000 per year and were working overtime, notice that a </a:t>
            </a:r>
            <a:r>
              <a:rPr lang="en-US" dirty="0" err="1"/>
              <a:t>wholloping</a:t>
            </a:r>
            <a:r>
              <a:rPr lang="en-US" dirty="0"/>
              <a:t> 58% of those people are going to quit.</a:t>
            </a:r>
          </a:p>
          <a:p>
            <a:pPr marL="171450" indent="-171450">
              <a:buFont typeface="Arial" panose="020B0604020202020204" pitchFamily="34" charset="0"/>
              <a:buChar char="•"/>
            </a:pPr>
            <a:r>
              <a:rPr lang="en-US" dirty="0"/>
              <a:t>I guess the good news is that only 9% of your employees fall into this bucket, but my advice to you is to get them out of that bucket as quickly as possible.</a:t>
            </a:r>
          </a:p>
          <a:p>
            <a:pPr marL="171450" indent="-171450">
              <a:buFont typeface="Arial" panose="020B0604020202020204" pitchFamily="34" charset="0"/>
              <a:buChar char="•"/>
            </a:pPr>
            <a:r>
              <a:rPr lang="en-US" b="1" dirty="0"/>
              <a:t>{ANIMATE}</a:t>
            </a:r>
            <a:r>
              <a:rPr lang="en-US" dirty="0"/>
              <a:t>We did use the other variables we mentioned before to tune the final model, but these are the big things to watch. If you recall from the prior slide, Age is the next determinant, and so on.</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13</a:t>
            </a:fld>
            <a:endParaRPr lang="en-US"/>
          </a:p>
        </p:txBody>
      </p:sp>
    </p:spTree>
    <p:extLst>
      <p:ext uri="{BB962C8B-B14F-4D97-AF65-F5344CB8AC3E}">
        <p14:creationId xmlns:p14="http://schemas.microsoft.com/office/powerpoint/2010/main" val="41072458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We’ve provided our sample files of 300 attrition predictions and 300 salary predictions to Patrick McLaughlin, your Chief HR Officer, and we’re eagerly awaiting his approval.</a:t>
            </a:r>
          </a:p>
          <a:p>
            <a:pPr marL="171450" indent="-171450">
              <a:buFont typeface="Arial" panose="020B0604020202020204" pitchFamily="34" charset="0"/>
              <a:buChar char="•"/>
            </a:pPr>
            <a:r>
              <a:rPr lang="en-US" dirty="0"/>
              <a:t>Thank you for your time today. I have far more analysis I’d like to share with you if you select us for your talent management analytics needs.</a:t>
            </a:r>
          </a:p>
          <a:p>
            <a:pPr marL="171450" indent="-171450">
              <a:buFont typeface="Arial" panose="020B0604020202020204" pitchFamily="34" charset="0"/>
              <a:buChar char="•"/>
            </a:pPr>
            <a:r>
              <a:rPr lang="en-US" dirty="0"/>
              <a:t>At DDS Analytics</a:t>
            </a:r>
            <a:r>
              <a:rPr lang="en-US" i="1" dirty="0"/>
              <a:t>, </a:t>
            </a:r>
            <a:r>
              <a:rPr lang="en-US" dirty="0"/>
              <a:t>“We deliver the right information to the right people at the right time”</a:t>
            </a:r>
          </a:p>
          <a:p>
            <a:pPr marL="171450" indent="-171450">
              <a:buFont typeface="Arial" panose="020B0604020202020204" pitchFamily="34" charset="0"/>
              <a:buChar char="•"/>
            </a:pPr>
            <a:r>
              <a:rPr lang="en-US" dirty="0"/>
              <a:t>So you can make more “food for the fun of it!”</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14</a:t>
            </a:fld>
            <a:endParaRPr lang="en-US"/>
          </a:p>
        </p:txBody>
      </p:sp>
    </p:spTree>
    <p:extLst>
      <p:ext uri="{BB962C8B-B14F-4D97-AF65-F5344CB8AC3E}">
        <p14:creationId xmlns:p14="http://schemas.microsoft.com/office/powerpoint/2010/main" val="698184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One of the problems your Human Resources group is currently facing is: how much should we be paying people? What should their monthly income be for each Frito-Lay employee?</a:t>
            </a:r>
          </a:p>
          <a:p>
            <a:pPr marL="171450" indent="-171450">
              <a:buFont typeface="Arial" panose="020B0604020202020204" pitchFamily="34" charset="0"/>
              <a:buChar char="•"/>
            </a:pPr>
            <a:r>
              <a:rPr lang="en-US" dirty="0"/>
              <a:t>We felt the best way to assign future salaries was by looking at salaries assigned to your current employees,</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2</a:t>
            </a:fld>
            <a:endParaRPr lang="en-US"/>
          </a:p>
        </p:txBody>
      </p:sp>
    </p:spTree>
    <p:extLst>
      <p:ext uri="{BB962C8B-B14F-4D97-AF65-F5344CB8AC3E}">
        <p14:creationId xmlns:p14="http://schemas.microsoft.com/office/powerpoint/2010/main" val="40964106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So we got a file from HR with 870 employees in it.</a:t>
            </a:r>
          </a:p>
          <a:p>
            <a:pPr marL="171450" indent="-171450">
              <a:buFont typeface="Arial" panose="020B0604020202020204" pitchFamily="34" charset="0"/>
              <a:buChar char="•"/>
            </a:pPr>
            <a:r>
              <a:rPr lang="en-US" b="1" dirty="0"/>
              <a:t>{ANIMATE}</a:t>
            </a:r>
            <a:r>
              <a:rPr lang="en-US" dirty="0"/>
              <a:t>The file included 36 fields of information, one of which was salary.</a:t>
            </a:r>
          </a:p>
          <a:p>
            <a:pPr marL="171450" indent="-171450">
              <a:buFont typeface="Arial" panose="020B0604020202020204" pitchFamily="34" charset="0"/>
              <a:buChar char="•"/>
            </a:pPr>
            <a:r>
              <a:rPr lang="en-US" dirty="0"/>
              <a:t>We then asked HR to provide a separate file with 300 different employees but with Monthly Incomes, Salary, removed.</a:t>
            </a:r>
          </a:p>
          <a:p>
            <a:pPr marL="171450" indent="-171450">
              <a:buFont typeface="Arial" panose="020B0604020202020204" pitchFamily="34" charset="0"/>
              <a:buChar char="•"/>
            </a:pPr>
            <a:r>
              <a:rPr lang="en-US" dirty="0"/>
              <a:t>Our job was then to predict the correct salaries within a decent margin of error.</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3</a:t>
            </a:fld>
            <a:endParaRPr lang="en-US"/>
          </a:p>
        </p:txBody>
      </p:sp>
    </p:spTree>
    <p:extLst>
      <p:ext uri="{BB962C8B-B14F-4D97-AF65-F5344CB8AC3E}">
        <p14:creationId xmlns:p14="http://schemas.microsoft.com/office/powerpoint/2010/main" val="1475474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While there were over 30 fields of information, it turns out that based on our Fit analysis, only 6 of them are significantly relevant to predicting salaries:</a:t>
            </a:r>
          </a:p>
          <a:p>
            <a:pPr marL="628650" lvl="1" indent="-171450">
              <a:buFont typeface="Arial" panose="020B0604020202020204" pitchFamily="34" charset="0"/>
              <a:buChar char="•"/>
            </a:pPr>
            <a:r>
              <a:rPr lang="en-US" dirty="0"/>
              <a:t>How far the employee lived from the office</a:t>
            </a:r>
          </a:p>
          <a:p>
            <a:pPr marL="628650" lvl="1" indent="-171450">
              <a:buFont typeface="Arial" panose="020B0604020202020204" pitchFamily="34" charset="0"/>
              <a:buChar char="•"/>
            </a:pPr>
            <a:r>
              <a:rPr lang="en-US" dirty="0"/>
              <a:t>Job Level</a:t>
            </a:r>
          </a:p>
          <a:p>
            <a:pPr marL="628650" lvl="1" indent="-171450">
              <a:buFont typeface="Arial" panose="020B0604020202020204" pitchFamily="34" charset="0"/>
              <a:buChar char="•"/>
            </a:pPr>
            <a:r>
              <a:rPr lang="en-US" dirty="0"/>
              <a:t>Years they’ve been in the workforce</a:t>
            </a:r>
          </a:p>
          <a:p>
            <a:pPr marL="628650" lvl="1" indent="-171450">
              <a:buFont typeface="Arial" panose="020B0604020202020204" pitchFamily="34" charset="0"/>
              <a:buChar char="•"/>
            </a:pPr>
            <a:r>
              <a:rPr lang="en-US" dirty="0"/>
              <a:t>Years they’ve been with the same manager</a:t>
            </a:r>
          </a:p>
          <a:p>
            <a:pPr marL="628650" lvl="1" indent="-171450">
              <a:buFont typeface="Arial" panose="020B0604020202020204" pitchFamily="34" charset="0"/>
              <a:buChar char="•"/>
            </a:pPr>
            <a:r>
              <a:rPr lang="en-US" dirty="0"/>
              <a:t>And if their Job Role was Sales (which we calculated two different ways):</a:t>
            </a:r>
          </a:p>
          <a:p>
            <a:pPr marL="1085850" lvl="2" indent="-171450">
              <a:buFont typeface="Arial" panose="020B0604020202020204" pitchFamily="34" charset="0"/>
              <a:buChar char="•"/>
            </a:pPr>
            <a:r>
              <a:rPr lang="en-US" dirty="0"/>
              <a:t>One based on if the job title contained the word ‘sales’ and the other based on if their department was listed as ‘sales’.</a:t>
            </a:r>
          </a:p>
          <a:p>
            <a:pPr marL="171450" lvl="0" indent="-171450">
              <a:buFont typeface="Arial" panose="020B0604020202020204" pitchFamily="34" charset="0"/>
              <a:buChar char="•"/>
            </a:pPr>
            <a:r>
              <a:rPr lang="en-US" dirty="0"/>
              <a:t>As you can see, the most significant factors were </a:t>
            </a:r>
            <a:r>
              <a:rPr lang="en-US" b="1" dirty="0"/>
              <a:t>{ANIMATE}</a:t>
            </a:r>
            <a:r>
              <a:rPr lang="en-US" dirty="0"/>
              <a:t>Job Level, </a:t>
            </a:r>
            <a:r>
              <a:rPr lang="en-US" b="1" dirty="0"/>
              <a:t>{ANIMATE}</a:t>
            </a:r>
            <a:r>
              <a:rPr lang="en-US" dirty="0"/>
              <a:t>Years with the company, and </a:t>
            </a:r>
            <a:r>
              <a:rPr lang="en-US" b="1" dirty="0"/>
              <a:t>{ANIMATE}</a:t>
            </a:r>
            <a:r>
              <a:rPr lang="en-US" dirty="0"/>
              <a:t>If their job role was sales.</a:t>
            </a:r>
          </a:p>
          <a:p>
            <a:pPr marL="171450" lvl="0" indent="-171450">
              <a:buFont typeface="Arial" panose="020B0604020202020204" pitchFamily="34" charset="0"/>
              <a:buChar char="•"/>
            </a:pPr>
            <a:r>
              <a:rPr lang="en-US" dirty="0"/>
              <a:t>I’ve included the t-value and p-values here if you wish to look at them later.</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4</a:t>
            </a:fld>
            <a:endParaRPr lang="en-US"/>
          </a:p>
        </p:txBody>
      </p:sp>
    </p:spTree>
    <p:extLst>
      <p:ext uri="{BB962C8B-B14F-4D97-AF65-F5344CB8AC3E}">
        <p14:creationId xmlns:p14="http://schemas.microsoft.com/office/powerpoint/2010/main" val="7048945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We evaluated multiple statistical methods including linear regression, lasso, and random forest.</a:t>
            </a:r>
          </a:p>
          <a:p>
            <a:pPr marL="171450" indent="-171450">
              <a:buFont typeface="Arial" panose="020B0604020202020204" pitchFamily="34" charset="0"/>
              <a:buChar char="•"/>
            </a:pPr>
            <a:r>
              <a:rPr lang="en-US" dirty="0"/>
              <a:t>Without going into the details of each, random forest gave us the lowest error, the lowest RMSE, Root Mean Square Error.</a:t>
            </a:r>
          </a:p>
          <a:p>
            <a:pPr marL="171450" indent="-171450">
              <a:buFont typeface="Arial" panose="020B0604020202020204" pitchFamily="34" charset="0"/>
              <a:buChar char="•"/>
            </a:pPr>
            <a:r>
              <a:rPr lang="en-US" b="1" dirty="0"/>
              <a:t>{ANIMATE}</a:t>
            </a:r>
          </a:p>
          <a:p>
            <a:pPr marL="171450" indent="-171450">
              <a:buFont typeface="Arial" panose="020B0604020202020204" pitchFamily="34" charset="0"/>
              <a:buChar char="•"/>
            </a:pPr>
            <a:r>
              <a:rPr lang="en-US" dirty="0"/>
              <a:t>Our RMSE for Random Forest was $575 and considering the current model used by your HR department can only get within $3,000, that’s really impressive.</a:t>
            </a:r>
          </a:p>
          <a:p>
            <a:pPr marL="171450" indent="-171450">
              <a:buFont typeface="Arial" panose="020B0604020202020204" pitchFamily="34" charset="0"/>
              <a:buChar char="•"/>
            </a:pPr>
            <a:r>
              <a:rPr lang="en-US" dirty="0"/>
              <a:t>We tuned Random Forest and used this method to estimate the 300 salaries. We’ve submitted them to your HR department to see how closely they match up with the actual salaries.</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5</a:t>
            </a:fld>
            <a:endParaRPr lang="en-US"/>
          </a:p>
        </p:txBody>
      </p:sp>
    </p:spTree>
    <p:extLst>
      <p:ext uri="{BB962C8B-B14F-4D97-AF65-F5344CB8AC3E}">
        <p14:creationId xmlns:p14="http://schemas.microsoft.com/office/powerpoint/2010/main" val="13563441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Frito-Lay’s most valuable asset aren’t its brand names. Its not the product recipes. It’s not the scale or the distribution model.</a:t>
            </a:r>
          </a:p>
          <a:p>
            <a:pPr marL="171450" indent="-171450">
              <a:buFont typeface="Arial" panose="020B0604020202020204" pitchFamily="34" charset="0"/>
              <a:buChar char="•"/>
            </a:pPr>
            <a:r>
              <a:rPr lang="en-US" dirty="0"/>
              <a:t>No, Frito-Lay’s most valuable asset are the people, the great employees are what make this company world leaders in the snack food industry.</a:t>
            </a:r>
          </a:p>
          <a:p>
            <a:pPr marL="171450" indent="-171450">
              <a:buFont typeface="Arial" panose="020B0604020202020204" pitchFamily="34" charset="0"/>
              <a:buChar char="•"/>
            </a:pPr>
            <a:r>
              <a:rPr lang="en-US" dirty="0"/>
              <a:t>And we want to make sure we retain them.</a:t>
            </a:r>
          </a:p>
          <a:p>
            <a:pPr marL="171450" indent="-171450">
              <a:buFont typeface="Arial" panose="020B0604020202020204" pitchFamily="34" charset="0"/>
              <a:buChar char="•"/>
            </a:pPr>
            <a:r>
              <a:rPr lang="en-US" dirty="0"/>
              <a:t>So we wanted to figure out which are employees are likely to leave. If we can predict who those people are based on prior people leaving, we can intervene before they quit.</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6</a:t>
            </a:fld>
            <a:endParaRPr lang="en-US"/>
          </a:p>
        </p:txBody>
      </p:sp>
    </p:spTree>
    <p:extLst>
      <p:ext uri="{BB962C8B-B14F-4D97-AF65-F5344CB8AC3E}">
        <p14:creationId xmlns:p14="http://schemas.microsoft.com/office/powerpoint/2010/main" val="31640748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We took the 871 employees from the HR data file, combined it with our 300 employees where we predicted the monthly incomes,</a:t>
            </a:r>
          </a:p>
          <a:p>
            <a:pPr marL="171450" indent="-171450">
              <a:buFont typeface="Arial" panose="020B0604020202020204" pitchFamily="34" charset="0"/>
              <a:buChar char="•"/>
            </a:pPr>
            <a:r>
              <a:rPr lang="en-US" b="1" dirty="0"/>
              <a:t>{ANIMATE}</a:t>
            </a:r>
            <a:r>
              <a:rPr lang="en-US" dirty="0"/>
              <a:t>Giving us 1,170 rows of data to use to predict Attrition.</a:t>
            </a:r>
          </a:p>
          <a:p>
            <a:pPr marL="171450" indent="-171450">
              <a:buFont typeface="Arial" panose="020B0604020202020204" pitchFamily="34" charset="0"/>
              <a:buChar char="•"/>
            </a:pPr>
            <a:r>
              <a:rPr lang="en-US" b="1" dirty="0"/>
              <a:t>{ANIMATE}</a:t>
            </a:r>
            <a:r>
              <a:rPr lang="en-US" b="0" dirty="0"/>
              <a:t>Now you’ll notice that there are 45 columns of data, not 36. That’s because we derived 9 additional variables based on the columns we were provided.</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7</a:t>
            </a:fld>
            <a:endParaRPr lang="en-US"/>
          </a:p>
        </p:txBody>
      </p:sp>
    </p:spTree>
    <p:extLst>
      <p:ext uri="{BB962C8B-B14F-4D97-AF65-F5344CB8AC3E}">
        <p14:creationId xmlns:p14="http://schemas.microsoft.com/office/powerpoint/2010/main" val="2411864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We performed some correlation analysis to see which fields best predicted attrition</a:t>
            </a:r>
          </a:p>
          <a:p>
            <a:pPr marL="171450" indent="-171450">
              <a:buFont typeface="Arial" panose="020B0604020202020204" pitchFamily="34" charset="0"/>
              <a:buChar char="•"/>
            </a:pPr>
            <a:r>
              <a:rPr lang="en-US" b="1" dirty="0"/>
              <a:t>{ANIMATE}</a:t>
            </a:r>
            <a:r>
              <a:rPr lang="en-US" dirty="0"/>
              <a:t>Suffice to say, there was a lot of correlation to sort through. You can keep that slide around for an eye chart, if you’d like. </a:t>
            </a:r>
            <a:endParaRPr lang="en-US" b="1" dirty="0"/>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8</a:t>
            </a:fld>
            <a:endParaRPr lang="en-US"/>
          </a:p>
        </p:txBody>
      </p:sp>
    </p:spTree>
    <p:extLst>
      <p:ext uri="{BB962C8B-B14F-4D97-AF65-F5344CB8AC3E}">
        <p14:creationId xmlns:p14="http://schemas.microsoft.com/office/powerpoint/2010/main" val="39457868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READ:</a:t>
            </a:r>
          </a:p>
          <a:p>
            <a:pPr marL="171450" indent="-171450">
              <a:buFont typeface="Arial" panose="020B0604020202020204" pitchFamily="34" charset="0"/>
              <a:buChar char="•"/>
            </a:pPr>
            <a:r>
              <a:rPr lang="en-US" dirty="0"/>
              <a:t>We narrowed it down to 12 fields that seemed to correlate the best with attrition:</a:t>
            </a:r>
          </a:p>
          <a:p>
            <a:pPr marL="628650" lvl="1" indent="-171450">
              <a:buFont typeface="Arial" panose="020B0604020202020204" pitchFamily="34" charset="0"/>
              <a:buChar char="•"/>
            </a:pPr>
            <a:r>
              <a:rPr lang="en-US" b="1" dirty="0"/>
              <a:t>{ANIMATE AS WE GO}</a:t>
            </a:r>
          </a:p>
          <a:p>
            <a:pPr marL="628650" lvl="1" indent="-171450">
              <a:buFont typeface="Arial" panose="020B0604020202020204" pitchFamily="34" charset="0"/>
              <a:buChar char="•"/>
            </a:pPr>
            <a:r>
              <a:rPr lang="en-US" b="0" dirty="0"/>
              <a:t>Whether or not they were getting paid for overtime</a:t>
            </a:r>
          </a:p>
          <a:p>
            <a:pPr marL="628650" lvl="1" indent="-171450">
              <a:buFont typeface="Arial" panose="020B0604020202020204" pitchFamily="34" charset="0"/>
              <a:buChar char="•"/>
            </a:pPr>
            <a:r>
              <a:rPr lang="en-US" b="0" dirty="0"/>
              <a:t>Monthly Income, so good thing we predicted that one</a:t>
            </a:r>
          </a:p>
          <a:p>
            <a:pPr marL="628650" lvl="1" indent="-171450">
              <a:buFont typeface="Arial" panose="020B0604020202020204" pitchFamily="34" charset="0"/>
              <a:buChar char="•"/>
            </a:pPr>
            <a:r>
              <a:rPr lang="en-US" b="0" dirty="0"/>
              <a:t>Age</a:t>
            </a:r>
          </a:p>
          <a:p>
            <a:pPr marL="628650" lvl="1" indent="-171450">
              <a:buFont typeface="Arial" panose="020B0604020202020204" pitchFamily="34" charset="0"/>
              <a:buChar char="•"/>
            </a:pPr>
            <a:r>
              <a:rPr lang="en-US" b="0" dirty="0"/>
              <a:t>Job Involvement</a:t>
            </a:r>
          </a:p>
          <a:p>
            <a:pPr marL="628650" lvl="1" indent="-171450">
              <a:buFont typeface="Arial" panose="020B0604020202020204" pitchFamily="34" charset="0"/>
              <a:buChar char="•"/>
            </a:pPr>
            <a:r>
              <a:rPr lang="en-US" b="0" dirty="0"/>
              <a:t>Job Level</a:t>
            </a:r>
          </a:p>
          <a:p>
            <a:pPr marL="628650" lvl="1" indent="-171450">
              <a:buFont typeface="Arial" panose="020B0604020202020204" pitchFamily="34" charset="0"/>
              <a:buChar char="•"/>
            </a:pPr>
            <a:r>
              <a:rPr lang="en-US" b="0" dirty="0"/>
              <a:t>Job Satisfaction</a:t>
            </a:r>
          </a:p>
          <a:p>
            <a:pPr marL="628650" lvl="1" indent="-171450">
              <a:buFont typeface="Arial" panose="020B0604020202020204" pitchFamily="34" charset="0"/>
              <a:buChar char="•"/>
            </a:pPr>
            <a:r>
              <a:rPr lang="en-US" b="0" dirty="0"/>
              <a:t>Stock Option Level</a:t>
            </a:r>
          </a:p>
          <a:p>
            <a:pPr marL="628650" lvl="1" indent="-171450">
              <a:buFont typeface="Arial" panose="020B0604020202020204" pitchFamily="34" charset="0"/>
              <a:buChar char="•"/>
            </a:pPr>
            <a:r>
              <a:rPr lang="en-US" b="0" dirty="0"/>
              <a:t>Years they’ve been in the workforce</a:t>
            </a:r>
          </a:p>
          <a:p>
            <a:pPr marL="628650" lvl="1" indent="-171450">
              <a:buFont typeface="Arial" panose="020B0604020202020204" pitchFamily="34" charset="0"/>
              <a:buChar char="•"/>
            </a:pPr>
            <a:r>
              <a:rPr lang="en-US" b="0" dirty="0"/>
              <a:t>Years they’ve worked at Frito-Lay</a:t>
            </a:r>
          </a:p>
          <a:p>
            <a:pPr marL="628650" lvl="1" indent="-171450">
              <a:buFont typeface="Arial" panose="020B0604020202020204" pitchFamily="34" charset="0"/>
              <a:buChar char="•"/>
            </a:pPr>
            <a:r>
              <a:rPr lang="en-US" b="0" dirty="0"/>
              <a:t>Years in their current role</a:t>
            </a:r>
          </a:p>
          <a:p>
            <a:pPr marL="628650" lvl="1" indent="-171450">
              <a:buFont typeface="Arial" panose="020B0604020202020204" pitchFamily="34" charset="0"/>
              <a:buChar char="•"/>
            </a:pPr>
            <a:r>
              <a:rPr lang="en-US" b="0" dirty="0"/>
              <a:t>Years with the current manager</a:t>
            </a:r>
          </a:p>
          <a:p>
            <a:pPr marL="628650" lvl="1" indent="-171450">
              <a:buFont typeface="Arial" panose="020B0604020202020204" pitchFamily="34" charset="0"/>
              <a:buChar char="•"/>
            </a:pPr>
            <a:r>
              <a:rPr lang="en-US" b="0" dirty="0"/>
              <a:t>And finally if they were in a sales role, either because their title was “Sales Executive” or “Sales Representative</a:t>
            </a:r>
          </a:p>
          <a:p>
            <a:pPr marL="171450" indent="-171450">
              <a:buFont typeface="Arial" panose="020B0604020202020204" pitchFamily="34" charset="0"/>
              <a:buChar char="•"/>
            </a:pPr>
            <a:r>
              <a:rPr lang="en-US" b="1" dirty="0"/>
              <a:t>{ADVANCE}</a:t>
            </a:r>
          </a:p>
        </p:txBody>
      </p:sp>
      <p:sp>
        <p:nvSpPr>
          <p:cNvPr id="4" name="Slide Number Placeholder 3"/>
          <p:cNvSpPr>
            <a:spLocks noGrp="1"/>
          </p:cNvSpPr>
          <p:nvPr>
            <p:ph type="sldNum" sz="quarter" idx="5"/>
          </p:nvPr>
        </p:nvSpPr>
        <p:spPr/>
        <p:txBody>
          <a:bodyPr/>
          <a:lstStyle/>
          <a:p>
            <a:fld id="{2B3C17C6-E34E-48C3-B5EB-30F239C51F7C}" type="slidenum">
              <a:rPr lang="en-US" smtClean="0"/>
              <a:t>9</a:t>
            </a:fld>
            <a:endParaRPr lang="en-US"/>
          </a:p>
        </p:txBody>
      </p:sp>
    </p:spTree>
    <p:extLst>
      <p:ext uri="{BB962C8B-B14F-4D97-AF65-F5344CB8AC3E}">
        <p14:creationId xmlns:p14="http://schemas.microsoft.com/office/powerpoint/2010/main" val="29882206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Intro First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28FFC8-140D-4E66-95C4-FE9035CD8852}"/>
              </a:ext>
            </a:extLst>
          </p:cNvPr>
          <p:cNvPicPr>
            <a:picLocks noChangeAspect="1"/>
          </p:cNvPicPr>
          <p:nvPr userDrawn="1"/>
        </p:nvPicPr>
        <p:blipFill>
          <a:blip r:embed="rId2"/>
          <a:stretch>
            <a:fillRect/>
          </a:stretch>
        </p:blipFill>
        <p:spPr>
          <a:xfrm>
            <a:off x="-1" y="0"/>
            <a:ext cx="12192001" cy="6858000"/>
          </a:xfrm>
          <a:prstGeom prst="rect">
            <a:avLst/>
          </a:prstGeom>
        </p:spPr>
      </p:pic>
      <p:sp>
        <p:nvSpPr>
          <p:cNvPr id="6" name="Rectangle 5">
            <a:extLst>
              <a:ext uri="{FF2B5EF4-FFF2-40B4-BE49-F238E27FC236}">
                <a16:creationId xmlns:a16="http://schemas.microsoft.com/office/drawing/2014/main" id="{B60AFF2B-6838-41FB-BF01-BD27F2AAC81A}"/>
              </a:ext>
            </a:extLst>
          </p:cNvPr>
          <p:cNvSpPr/>
          <p:nvPr userDrawn="1"/>
        </p:nvSpPr>
        <p:spPr>
          <a:xfrm>
            <a:off x="3957769" y="2275925"/>
            <a:ext cx="4276463" cy="1277028"/>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i="1" dirty="0" err="1">
                <a:solidFill>
                  <a:srgbClr val="2D8DCD"/>
                </a:solidFill>
              </a:rPr>
              <a:t>DDS</a:t>
            </a:r>
            <a:r>
              <a:rPr lang="en-US" sz="4400" i="0" dirty="0" err="1">
                <a:solidFill>
                  <a:srgbClr val="A7A9AC"/>
                </a:solidFill>
              </a:rPr>
              <a:t>Analytics</a:t>
            </a:r>
            <a:endParaRPr lang="en-US" sz="4400" i="0" dirty="0">
              <a:solidFill>
                <a:srgbClr val="A7A9AC"/>
              </a:solidFill>
            </a:endParaRPr>
          </a:p>
        </p:txBody>
      </p:sp>
      <p:pic>
        <p:nvPicPr>
          <p:cNvPr id="7" name="Picture 4" descr="Image result for HR analytics icon">
            <a:extLst>
              <a:ext uri="{FF2B5EF4-FFF2-40B4-BE49-F238E27FC236}">
                <a16:creationId xmlns:a16="http://schemas.microsoft.com/office/drawing/2014/main" id="{79DE3283-414F-45A1-90B0-DD8F433A27A1}"/>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374735" y="1037614"/>
            <a:ext cx="1442528" cy="1532969"/>
          </a:xfrm>
          <a:prstGeom prst="rect">
            <a:avLst/>
          </a:prstGeom>
          <a:solidFill>
            <a:srgbClr val="FCFCFC"/>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7328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452AEFA-2B2B-4E1B-9B05-ABA390B7182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 y="0"/>
            <a:ext cx="12192002" cy="6858000"/>
          </a:xfrm>
          <a:prstGeom prst="rect">
            <a:avLst/>
          </a:prstGeom>
        </p:spPr>
      </p:pic>
      <p:sp>
        <p:nvSpPr>
          <p:cNvPr id="2" name="Title 1">
            <a:extLst>
              <a:ext uri="{FF2B5EF4-FFF2-40B4-BE49-F238E27FC236}">
                <a16:creationId xmlns:a16="http://schemas.microsoft.com/office/drawing/2014/main" id="{7B85A4F6-5AE7-49B2-81AF-9A2FF2068D71}"/>
              </a:ext>
            </a:extLst>
          </p:cNvPr>
          <p:cNvSpPr>
            <a:spLocks noGrp="1"/>
          </p:cNvSpPr>
          <p:nvPr>
            <p:ph type="ctrTitle"/>
          </p:nvPr>
        </p:nvSpPr>
        <p:spPr>
          <a:xfrm>
            <a:off x="1044804" y="2133143"/>
            <a:ext cx="10102392" cy="1332371"/>
          </a:xfrm>
          <a:noFill/>
        </p:spPr>
        <p:txBody>
          <a:bodyPr anchor="b"/>
          <a:lstStyle>
            <a:lvl1pPr algn="ctr">
              <a:defRPr sz="600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D88DFCC2-3384-4A38-966D-5C551F2272C7}"/>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4151208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3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697F059-93A8-4BEA-98A5-7201D50612E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7999"/>
          </a:xfrm>
          <a:prstGeom prst="rect">
            <a:avLst/>
          </a:prstGeom>
        </p:spPr>
      </p:pic>
      <p:sp>
        <p:nvSpPr>
          <p:cNvPr id="2" name="Title 1">
            <a:extLst>
              <a:ext uri="{FF2B5EF4-FFF2-40B4-BE49-F238E27FC236}">
                <a16:creationId xmlns:a16="http://schemas.microsoft.com/office/drawing/2014/main" id="{7B85A4F6-5AE7-49B2-81AF-9A2FF2068D71}"/>
              </a:ext>
            </a:extLst>
          </p:cNvPr>
          <p:cNvSpPr>
            <a:spLocks noGrp="1"/>
          </p:cNvSpPr>
          <p:nvPr>
            <p:ph type="ctrTitle"/>
          </p:nvPr>
        </p:nvSpPr>
        <p:spPr>
          <a:xfrm>
            <a:off x="1044804" y="2133143"/>
            <a:ext cx="10102392" cy="1332371"/>
          </a:xfrm>
          <a:noFill/>
        </p:spPr>
        <p:txBody>
          <a:bodyPr anchor="b"/>
          <a:lstStyle>
            <a:lvl1pPr algn="ctr">
              <a:defRPr sz="600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D88DFCC2-3384-4A38-966D-5C551F2272C7}"/>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7680766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2C7F2A7-C9BD-4500-BB58-8B784E36B55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7999"/>
          </a:xfrm>
          <a:prstGeom prst="rect">
            <a:avLst/>
          </a:prstGeom>
        </p:spPr>
      </p:pic>
      <p:sp>
        <p:nvSpPr>
          <p:cNvPr id="2" name="Title 1">
            <a:extLst>
              <a:ext uri="{FF2B5EF4-FFF2-40B4-BE49-F238E27FC236}">
                <a16:creationId xmlns:a16="http://schemas.microsoft.com/office/drawing/2014/main" id="{7B85A4F6-5AE7-49B2-81AF-9A2FF2068D71}"/>
              </a:ext>
            </a:extLst>
          </p:cNvPr>
          <p:cNvSpPr>
            <a:spLocks noGrp="1"/>
          </p:cNvSpPr>
          <p:nvPr>
            <p:ph type="ctrTitle"/>
          </p:nvPr>
        </p:nvSpPr>
        <p:spPr>
          <a:xfrm>
            <a:off x="1044804" y="2133143"/>
            <a:ext cx="10102392" cy="1332371"/>
          </a:xfrm>
          <a:noFill/>
        </p:spPr>
        <p:txBody>
          <a:bodyPr anchor="b"/>
          <a:lstStyle>
            <a:lvl1pPr algn="ctr">
              <a:defRPr sz="600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D88DFCC2-3384-4A38-966D-5C551F2272C7}"/>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436742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C26FD2B-16DB-4D9C-995D-C9A73151542B}"/>
              </a:ext>
            </a:extLst>
          </p:cNvPr>
          <p:cNvPicPr>
            <a:picLocks noChangeAspect="1"/>
          </p:cNvPicPr>
          <p:nvPr userDrawn="1"/>
        </p:nvPicPr>
        <p:blipFill>
          <a:blip r:embed="rId2"/>
          <a:stretch>
            <a:fillRect/>
          </a:stretch>
        </p:blipFill>
        <p:spPr>
          <a:xfrm>
            <a:off x="0" y="-7471"/>
            <a:ext cx="12192000" cy="827602"/>
          </a:xfrm>
          <a:prstGeom prst="rect">
            <a:avLst/>
          </a:prstGeom>
        </p:spPr>
      </p:pic>
      <p:sp>
        <p:nvSpPr>
          <p:cNvPr id="2" name="Title 1">
            <a:extLst>
              <a:ext uri="{FF2B5EF4-FFF2-40B4-BE49-F238E27FC236}">
                <a16:creationId xmlns:a16="http://schemas.microsoft.com/office/drawing/2014/main" id="{220ABAC6-3E8A-4645-B985-6EA2AB3E6143}"/>
              </a:ext>
            </a:extLst>
          </p:cNvPr>
          <p:cNvSpPr>
            <a:spLocks noGrp="1"/>
          </p:cNvSpPr>
          <p:nvPr>
            <p:ph type="title"/>
          </p:nvPr>
        </p:nvSpPr>
        <p:spPr>
          <a:xfrm>
            <a:off x="0" y="0"/>
            <a:ext cx="12192000" cy="827603"/>
          </a:xfrm>
        </p:spPr>
        <p:txBody>
          <a:bodyPr/>
          <a:lstStyle>
            <a:lvl1pPr>
              <a:defRPr>
                <a:solidFill>
                  <a:schemeClr val="bg1"/>
                </a:solidFill>
              </a:defRPr>
            </a:lvl1pPr>
          </a:lstStyle>
          <a:p>
            <a:r>
              <a:rPr lang="en-US" dirty="0"/>
              <a:t>Click to edit Master title style</a:t>
            </a:r>
          </a:p>
        </p:txBody>
      </p:sp>
      <p:sp>
        <p:nvSpPr>
          <p:cNvPr id="8" name="Text Placeholder 7">
            <a:extLst>
              <a:ext uri="{FF2B5EF4-FFF2-40B4-BE49-F238E27FC236}">
                <a16:creationId xmlns:a16="http://schemas.microsoft.com/office/drawing/2014/main" id="{680671DA-6D83-4895-AB32-6062F28AFEF1}"/>
              </a:ext>
            </a:extLst>
          </p:cNvPr>
          <p:cNvSpPr>
            <a:spLocks noGrp="1"/>
          </p:cNvSpPr>
          <p:nvPr>
            <p:ph type="body" sz="quarter" idx="13"/>
          </p:nvPr>
        </p:nvSpPr>
        <p:spPr>
          <a:xfrm>
            <a:off x="484577" y="939224"/>
            <a:ext cx="11222845" cy="5112559"/>
          </a:xfrm>
        </p:spPr>
        <p:txBody>
          <a:bodyPr/>
          <a:lstStyle>
            <a:lvl1pPr>
              <a:defRPr/>
            </a:lvl1pPr>
            <a:lvl2pPr>
              <a:defRPr/>
            </a:lvl2pPr>
            <a:lvl3pPr>
              <a:defRPr/>
            </a:lvl3pPr>
            <a:lvl4pPr>
              <a:defRPr/>
            </a:lvl4pPr>
            <a:lvl5pPr>
              <a:defRPr/>
            </a:lvl5pPr>
            <a:lvl6pPr>
              <a:defRPr/>
            </a:lvl6pPr>
            <a:lvl7pPr>
              <a:defRPr/>
            </a:lvl7pPr>
            <a:lvl8pPr>
              <a:defRPr/>
            </a:lvl8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 level</a:t>
            </a:r>
          </a:p>
        </p:txBody>
      </p:sp>
    </p:spTree>
    <p:extLst>
      <p:ext uri="{BB962C8B-B14F-4D97-AF65-F5344CB8AC3E}">
        <p14:creationId xmlns:p14="http://schemas.microsoft.com/office/powerpoint/2010/main" val="893029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67746-F729-4E37-B7C4-05D929F553B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4659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fter Presentation- Last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1E1D54D-D2A2-477D-8945-EB3C7BB5A9BE}"/>
              </a:ext>
            </a:extLst>
          </p:cNvPr>
          <p:cNvSpPr/>
          <p:nvPr userDrawn="1"/>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3868453D-BB2D-4F96-B24D-76A651A2435F}"/>
              </a:ext>
            </a:extLst>
          </p:cNvPr>
          <p:cNvPicPr>
            <a:picLocks noChangeAspect="1"/>
          </p:cNvPicPr>
          <p:nvPr userDrawn="1"/>
        </p:nvPicPr>
        <p:blipFill>
          <a:blip r:embed="rId2" cstate="email">
            <a:alphaModFix amt="15000"/>
            <a:extLst>
              <a:ext uri="{28A0092B-C50C-407E-A947-70E740481C1C}">
                <a14:useLocalDpi xmlns:a14="http://schemas.microsoft.com/office/drawing/2010/main"/>
              </a:ext>
            </a:extLst>
          </a:blip>
          <a:srcRect/>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46F364B-0C29-4F1A-B26A-3C92BA0BCB1C}"/>
              </a:ext>
            </a:extLst>
          </p:cNvPr>
          <p:cNvSpPr>
            <a:spLocks noGrp="1"/>
          </p:cNvSpPr>
          <p:nvPr>
            <p:ph type="title"/>
          </p:nvPr>
        </p:nvSpPr>
        <p:spPr>
          <a:xfrm>
            <a:off x="838200" y="2524967"/>
            <a:ext cx="10515600" cy="1325563"/>
          </a:xfrm>
          <a:noFill/>
        </p:spPr>
        <p:txBody>
          <a:bodyPr/>
          <a:lstStyle>
            <a:lvl1pPr>
              <a:defRPr>
                <a:solidFill>
                  <a:schemeClr val="bg1"/>
                </a:solidFill>
              </a:defRPr>
            </a:lvl1pPr>
          </a:lstStyle>
          <a:p>
            <a:r>
              <a:rPr lang="en-US" dirty="0"/>
              <a:t>Thank You.</a:t>
            </a:r>
          </a:p>
        </p:txBody>
      </p:sp>
      <p:sp>
        <p:nvSpPr>
          <p:cNvPr id="9" name="Subtitle 2">
            <a:extLst>
              <a:ext uri="{FF2B5EF4-FFF2-40B4-BE49-F238E27FC236}">
                <a16:creationId xmlns:a16="http://schemas.microsoft.com/office/drawing/2014/main" id="{0F06A002-2F06-435E-946E-078341C4D400}"/>
              </a:ext>
            </a:extLst>
          </p:cNvPr>
          <p:cNvSpPr>
            <a:spLocks noGrp="1"/>
          </p:cNvSpPr>
          <p:nvPr>
            <p:ph type="subTitle" idx="1"/>
          </p:nvPr>
        </p:nvSpPr>
        <p:spPr>
          <a:xfrm>
            <a:off x="1524000" y="4001049"/>
            <a:ext cx="9144000" cy="978275"/>
          </a:xfrm>
        </p:spPr>
        <p:txBody>
          <a:bodyPr/>
          <a:lstStyle>
            <a:lvl1pPr marL="0" indent="0" algn="ctr">
              <a:buNone/>
              <a:defRPr sz="240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852058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4DAA-C564-E14A-A796-5CF2E3040872}"/>
              </a:ext>
            </a:extLst>
          </p:cNvPr>
          <p:cNvSpPr>
            <a:spLocks noGrp="1"/>
          </p:cNvSpPr>
          <p:nvPr>
            <p:ph type="title"/>
          </p:nvPr>
        </p:nvSpPr>
        <p:spPr>
          <a:xfrm>
            <a:off x="0" y="11178"/>
            <a:ext cx="12192000" cy="1325563"/>
          </a:xfrm>
        </p:spPr>
        <p:txBody>
          <a:bodyPr/>
          <a:lstStyle>
            <a:lvl1pPr algn="ctr">
              <a:defRPr/>
            </a:lvl1pPr>
          </a:lstStyle>
          <a:p>
            <a:r>
              <a:rPr lang="en-US" dirty="0"/>
              <a:t>Click to edit Master title style</a:t>
            </a:r>
          </a:p>
        </p:txBody>
      </p:sp>
      <p:sp>
        <p:nvSpPr>
          <p:cNvPr id="4" name="Footer Placeholder 3">
            <a:extLst>
              <a:ext uri="{FF2B5EF4-FFF2-40B4-BE49-F238E27FC236}">
                <a16:creationId xmlns:a16="http://schemas.microsoft.com/office/drawing/2014/main" id="{F65FE6F9-0256-3940-8279-D6C119B1550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F4E6673-5BDD-DF46-B61C-E259C65C18EC}"/>
              </a:ext>
            </a:extLst>
          </p:cNvPr>
          <p:cNvSpPr>
            <a:spLocks noGrp="1"/>
          </p:cNvSpPr>
          <p:nvPr>
            <p:ph type="sldNum" sz="quarter" idx="12"/>
          </p:nvPr>
        </p:nvSpPr>
        <p:spPr/>
        <p:txBody>
          <a:bodyPr/>
          <a:lstStyle/>
          <a:p>
            <a:fld id="{85EC7590-6BAA-8543-9141-E20B36490772}" type="slidenum">
              <a:rPr lang="en-US" smtClean="0"/>
              <a:t>‹#›</a:t>
            </a:fld>
            <a:endParaRPr lang="en-US"/>
          </a:p>
        </p:txBody>
      </p:sp>
      <p:sp>
        <p:nvSpPr>
          <p:cNvPr id="7" name="Picture Placeholder 6">
            <a:extLst>
              <a:ext uri="{FF2B5EF4-FFF2-40B4-BE49-F238E27FC236}">
                <a16:creationId xmlns:a16="http://schemas.microsoft.com/office/drawing/2014/main" id="{0ABBE346-7794-874C-88FC-6E1FB6E8BD2B}"/>
              </a:ext>
            </a:extLst>
          </p:cNvPr>
          <p:cNvSpPr>
            <a:spLocks noGrp="1"/>
          </p:cNvSpPr>
          <p:nvPr>
            <p:ph type="pic" sz="quarter" idx="13"/>
          </p:nvPr>
        </p:nvSpPr>
        <p:spPr>
          <a:xfrm>
            <a:off x="1044494" y="1690688"/>
            <a:ext cx="2829006" cy="2827337"/>
          </a:xfrm>
        </p:spPr>
        <p:txBody>
          <a:bodyPr/>
          <a:lstStyle/>
          <a:p>
            <a:endParaRPr lang="en-US"/>
          </a:p>
        </p:txBody>
      </p:sp>
      <p:sp>
        <p:nvSpPr>
          <p:cNvPr id="8" name="Picture Placeholder 6">
            <a:extLst>
              <a:ext uri="{FF2B5EF4-FFF2-40B4-BE49-F238E27FC236}">
                <a16:creationId xmlns:a16="http://schemas.microsoft.com/office/drawing/2014/main" id="{4A1E1F76-C409-164F-B068-1AEF030B7BEC}"/>
              </a:ext>
            </a:extLst>
          </p:cNvPr>
          <p:cNvSpPr>
            <a:spLocks noGrp="1"/>
          </p:cNvSpPr>
          <p:nvPr>
            <p:ph type="pic" sz="quarter" idx="14"/>
          </p:nvPr>
        </p:nvSpPr>
        <p:spPr>
          <a:xfrm>
            <a:off x="4681497" y="1690688"/>
            <a:ext cx="2829006" cy="2827337"/>
          </a:xfrm>
        </p:spPr>
        <p:txBody>
          <a:bodyPr/>
          <a:lstStyle/>
          <a:p>
            <a:endParaRPr lang="en-US"/>
          </a:p>
        </p:txBody>
      </p:sp>
      <p:sp>
        <p:nvSpPr>
          <p:cNvPr id="9" name="Picture Placeholder 6">
            <a:extLst>
              <a:ext uri="{FF2B5EF4-FFF2-40B4-BE49-F238E27FC236}">
                <a16:creationId xmlns:a16="http://schemas.microsoft.com/office/drawing/2014/main" id="{94139420-9202-7D43-A10F-20670305B057}"/>
              </a:ext>
            </a:extLst>
          </p:cNvPr>
          <p:cNvSpPr>
            <a:spLocks noGrp="1"/>
          </p:cNvSpPr>
          <p:nvPr>
            <p:ph type="pic" sz="quarter" idx="15"/>
          </p:nvPr>
        </p:nvSpPr>
        <p:spPr>
          <a:xfrm>
            <a:off x="8277250" y="1690688"/>
            <a:ext cx="2829006" cy="2827337"/>
          </a:xfrm>
        </p:spPr>
        <p:txBody>
          <a:bodyPr/>
          <a:lstStyle/>
          <a:p>
            <a:endParaRPr lang="en-US"/>
          </a:p>
        </p:txBody>
      </p:sp>
      <p:sp>
        <p:nvSpPr>
          <p:cNvPr id="13" name="Rectangle 12">
            <a:extLst>
              <a:ext uri="{FF2B5EF4-FFF2-40B4-BE49-F238E27FC236}">
                <a16:creationId xmlns:a16="http://schemas.microsoft.com/office/drawing/2014/main" id="{1307D637-FC48-B449-B0A7-81F2A67D3D59}"/>
              </a:ext>
            </a:extLst>
          </p:cNvPr>
          <p:cNvSpPr/>
          <p:nvPr userDrawn="1"/>
        </p:nvSpPr>
        <p:spPr>
          <a:xfrm>
            <a:off x="-268941" y="6060514"/>
            <a:ext cx="9829800" cy="1748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8001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417D0B3-B17F-4296-9E83-D8B61DD7859F}"/>
              </a:ext>
            </a:extLst>
          </p:cNvPr>
          <p:cNvPicPr>
            <a:picLocks noChangeAspect="1"/>
          </p:cNvPicPr>
          <p:nvPr userDrawn="1"/>
        </p:nvPicPr>
        <p:blipFill>
          <a:blip r:embed="rId10"/>
          <a:stretch>
            <a:fillRect/>
          </a:stretch>
        </p:blipFill>
        <p:spPr>
          <a:xfrm>
            <a:off x="0" y="-7470"/>
            <a:ext cx="12192000" cy="827602"/>
          </a:xfrm>
          <a:prstGeom prst="rect">
            <a:avLst/>
          </a:prstGeom>
        </p:spPr>
      </p:pic>
      <p:sp>
        <p:nvSpPr>
          <p:cNvPr id="2" name="Title Placeholder 1">
            <a:extLst>
              <a:ext uri="{FF2B5EF4-FFF2-40B4-BE49-F238E27FC236}">
                <a16:creationId xmlns:a16="http://schemas.microsoft.com/office/drawing/2014/main" id="{DF13A60B-93E9-4B6A-B8E2-9D5A2AE70A9E}"/>
              </a:ext>
            </a:extLst>
          </p:cNvPr>
          <p:cNvSpPr>
            <a:spLocks noGrp="1"/>
          </p:cNvSpPr>
          <p:nvPr>
            <p:ph type="title"/>
          </p:nvPr>
        </p:nvSpPr>
        <p:spPr>
          <a:xfrm>
            <a:off x="-1" y="-7470"/>
            <a:ext cx="12191999" cy="827602"/>
          </a:xfrm>
          <a:prstGeom prst="rect">
            <a:avLst/>
          </a:prstGeom>
          <a:solidFill>
            <a:srgbClr val="B7212C"/>
          </a:solidFill>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1534DB1-CAFE-49EE-8F82-673BAF3C44C2}"/>
              </a:ext>
            </a:extLst>
          </p:cNvPr>
          <p:cNvSpPr>
            <a:spLocks noGrp="1"/>
          </p:cNvSpPr>
          <p:nvPr>
            <p:ph type="body" idx="1"/>
          </p:nvPr>
        </p:nvSpPr>
        <p:spPr>
          <a:xfrm>
            <a:off x="356061" y="1026613"/>
            <a:ext cx="11472949" cy="496019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 level</a:t>
            </a:r>
          </a:p>
        </p:txBody>
      </p:sp>
      <p:pic>
        <p:nvPicPr>
          <p:cNvPr id="2050" name="Picture 2" descr="Image result for frito-lay powerpoint templates">
            <a:extLst>
              <a:ext uri="{FF2B5EF4-FFF2-40B4-BE49-F238E27FC236}">
                <a16:creationId xmlns:a16="http://schemas.microsoft.com/office/drawing/2014/main" id="{B6343264-7A01-4E10-A318-27DA291E72C2}"/>
              </a:ext>
            </a:extLst>
          </p:cNvPr>
          <p:cNvPicPr>
            <a:picLocks noChangeAspect="1" noChangeArrowheads="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271338" y="5831387"/>
            <a:ext cx="1388372" cy="9267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76AEF6D4-017E-40EA-9323-AA3F42D5B355}"/>
              </a:ext>
            </a:extLst>
          </p:cNvPr>
          <p:cNvGrpSpPr/>
          <p:nvPr userDrawn="1"/>
        </p:nvGrpSpPr>
        <p:grpSpPr>
          <a:xfrm>
            <a:off x="9555221" y="6099107"/>
            <a:ext cx="2612665" cy="659005"/>
            <a:chOff x="9199890" y="6096791"/>
            <a:chExt cx="2612665" cy="659005"/>
          </a:xfrm>
        </p:grpSpPr>
        <p:sp>
          <p:nvSpPr>
            <p:cNvPr id="5" name="Rectangle 4">
              <a:extLst>
                <a:ext uri="{FF2B5EF4-FFF2-40B4-BE49-F238E27FC236}">
                  <a16:creationId xmlns:a16="http://schemas.microsoft.com/office/drawing/2014/main" id="{5168A006-D5FE-4E90-9F70-EF05FF1DAABE}"/>
                </a:ext>
              </a:extLst>
            </p:cNvPr>
            <p:cNvSpPr/>
            <p:nvPr userDrawn="1"/>
          </p:nvSpPr>
          <p:spPr>
            <a:xfrm>
              <a:off x="9858895" y="6151803"/>
              <a:ext cx="1953660" cy="5489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2400" i="1" dirty="0" err="1">
                  <a:solidFill>
                    <a:srgbClr val="2D8DCD"/>
                  </a:solidFill>
                </a:rPr>
                <a:t>DDS</a:t>
              </a:r>
              <a:r>
                <a:rPr lang="en-US" sz="2400" i="0" dirty="0" err="1">
                  <a:solidFill>
                    <a:srgbClr val="A7A9AC"/>
                  </a:solidFill>
                </a:rPr>
                <a:t>Analytics</a:t>
              </a:r>
              <a:endParaRPr lang="en-US" sz="2400" i="0" dirty="0">
                <a:solidFill>
                  <a:srgbClr val="A7A9AC"/>
                </a:solidFill>
              </a:endParaRPr>
            </a:p>
          </p:txBody>
        </p:sp>
        <p:pic>
          <p:nvPicPr>
            <p:cNvPr id="2052" name="Picture 4" descr="Image result for HR analytics icon">
              <a:extLst>
                <a:ext uri="{FF2B5EF4-FFF2-40B4-BE49-F238E27FC236}">
                  <a16:creationId xmlns:a16="http://schemas.microsoft.com/office/drawing/2014/main" id="{0A9786FE-3696-46CB-A2C5-4EC39156CDD0}"/>
                </a:ext>
              </a:extLst>
            </p:cNvPr>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9199890" y="6096791"/>
              <a:ext cx="659005" cy="65900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77950393"/>
      </p:ext>
    </p:extLst>
  </p:cSld>
  <p:clrMap bg1="lt1" tx1="dk1" bg2="lt2" tx2="dk2" accent1="accent1" accent2="accent2" accent3="accent3" accent4="accent4" accent5="accent5" accent6="accent6" hlink="hlink" folHlink="folHlink"/>
  <p:sldLayoutIdLst>
    <p:sldLayoutId id="2147483694" r:id="rId1"/>
    <p:sldLayoutId id="2147483699" r:id="rId2"/>
    <p:sldLayoutId id="2147483700" r:id="rId3"/>
    <p:sldLayoutId id="2147483701" r:id="rId4"/>
    <p:sldLayoutId id="2147483702" r:id="rId5"/>
    <p:sldLayoutId id="2147483703" r:id="rId6"/>
    <p:sldLayoutId id="2147483708" r:id="rId7"/>
    <p:sldLayoutId id="2147483709" r:id="rId8"/>
  </p:sldLayoutIdLst>
  <p:txStyles>
    <p:titleStyle>
      <a:lvl1pPr algn="ctr" defTabSz="914400" rtl="0" eaLnBrk="1" latinLnBrk="0" hangingPunct="1">
        <a:lnSpc>
          <a:spcPct val="90000"/>
        </a:lnSpc>
        <a:spcBef>
          <a:spcPct val="0"/>
        </a:spcBef>
        <a:buNone/>
        <a:defRPr sz="3600" kern="1200">
          <a:solidFill>
            <a:schemeClr val="bg1"/>
          </a:solidFill>
          <a:latin typeface="+mj-lt"/>
          <a:ea typeface="Tahoma" panose="020B0604030504040204" pitchFamily="34" charset="0"/>
          <a:cs typeface="Tahoma" panose="020B060403050404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2060"/>
          </a:solidFill>
          <a:latin typeface="Tahoma" panose="020B0604030504040204" pitchFamily="34" charset="0"/>
          <a:ea typeface="Tahoma" panose="020B0604030504040204" pitchFamily="34" charset="0"/>
          <a:cs typeface="Tahoma" panose="020B0604030504040204" pitchFamily="34" charset="0"/>
        </a:defRPr>
      </a:lvl1pPr>
      <a:lvl2pPr marL="800100" indent="-342900" algn="l" defTabSz="914400" rtl="0" eaLnBrk="1" latinLnBrk="0" hangingPunct="1">
        <a:lnSpc>
          <a:spcPct val="90000"/>
        </a:lnSpc>
        <a:spcBef>
          <a:spcPts val="500"/>
        </a:spcBef>
        <a:buFont typeface="Tahoma" panose="020B0604030504040204" pitchFamily="34" charset="0"/>
        <a:buChar char="̶"/>
        <a:defRPr sz="2400" kern="1200">
          <a:solidFill>
            <a:srgbClr val="002060"/>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Tahoma" panose="020B0604030504040204" pitchFamily="34" charset="0"/>
        <a:buChar char="̶"/>
        <a:defRPr sz="1800" kern="1200">
          <a:solidFill>
            <a:srgbClr val="002060"/>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Tahoma" panose="020B0604030504040204" pitchFamily="34" charset="0"/>
          <a:ea typeface="Tahoma" panose="020B0604030504040204" pitchFamily="34" charset="0"/>
          <a:cs typeface="Tahoma" panose="020B0604030504040204" pitchFamily="34" charset="0"/>
        </a:defRPr>
      </a:lvl5pPr>
      <a:lvl6pPr marL="2571750" indent="-285750" algn="l" defTabSz="914400" rtl="0" eaLnBrk="1" latinLnBrk="0" hangingPunct="1">
        <a:lnSpc>
          <a:spcPct val="90000"/>
        </a:lnSpc>
        <a:spcBef>
          <a:spcPts val="500"/>
        </a:spcBef>
        <a:buFont typeface="Tahoma" panose="020B0604030504040204" pitchFamily="34" charset="0"/>
        <a:buChar char="̶"/>
        <a:defRPr sz="1800" kern="1200">
          <a:solidFill>
            <a:srgbClr val="002060"/>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mn-lt"/>
          <a:ea typeface="+mn-ea"/>
          <a:cs typeface="+mn-cs"/>
        </a:defRPr>
      </a:lvl7pPr>
      <a:lvl8pPr marL="3429000" indent="-228600" algn="l" defTabSz="914400" rtl="0" eaLnBrk="1" latinLnBrk="0" hangingPunct="1">
        <a:lnSpc>
          <a:spcPct val="90000"/>
        </a:lnSpc>
        <a:spcBef>
          <a:spcPts val="500"/>
        </a:spcBef>
        <a:buFont typeface="Tahoma" panose="020B0604030504040204" pitchFamily="34" charset="0"/>
        <a:buChar char="̶"/>
        <a:defRPr sz="1800" kern="1200">
          <a:solidFill>
            <a:srgbClr val="002060"/>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age result for frito-lay powerpoint templates">
            <a:extLst>
              <a:ext uri="{FF2B5EF4-FFF2-40B4-BE49-F238E27FC236}">
                <a16:creationId xmlns:a16="http://schemas.microsoft.com/office/drawing/2014/main" id="{DBCD5489-1B92-4671-ABD8-E5C21D82C9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5406" y="3836648"/>
            <a:ext cx="3961189" cy="2644057"/>
          </a:xfrm>
          <a:prstGeom prst="rect">
            <a:avLst/>
          </a:prstGeom>
          <a:solidFill>
            <a:srgbClr val="FAFAFA"/>
          </a:solidFill>
        </p:spPr>
      </p:pic>
    </p:spTree>
    <p:extLst>
      <p:ext uri="{BB962C8B-B14F-4D97-AF65-F5344CB8AC3E}">
        <p14:creationId xmlns:p14="http://schemas.microsoft.com/office/powerpoint/2010/main" val="3478003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Salary Estimation – Significant Factors</a:t>
            </a:r>
          </a:p>
        </p:txBody>
      </p:sp>
      <p:sp>
        <p:nvSpPr>
          <p:cNvPr id="4" name="Text Placeholder 3">
            <a:extLst>
              <a:ext uri="{FF2B5EF4-FFF2-40B4-BE49-F238E27FC236}">
                <a16:creationId xmlns:a16="http://schemas.microsoft.com/office/drawing/2014/main" id="{34CF306B-875A-4C61-B43D-E5ABAD0E8FFD}"/>
              </a:ext>
            </a:extLst>
          </p:cNvPr>
          <p:cNvSpPr>
            <a:spLocks noGrp="1"/>
          </p:cNvSpPr>
          <p:nvPr>
            <p:ph type="body" sz="quarter" idx="13"/>
          </p:nvPr>
        </p:nvSpPr>
        <p:spPr>
          <a:xfrm>
            <a:off x="1" y="827603"/>
            <a:ext cx="12192000" cy="6030397"/>
          </a:xfrm>
          <a:solidFill>
            <a:schemeClr val="bg1"/>
          </a:solidFill>
        </p:spPr>
        <p:txBody>
          <a:bodyPr>
            <a:normAutofit fontScale="92500" lnSpcReduction="20000"/>
          </a:bodyPr>
          <a:lstStyle/>
          <a:p>
            <a:pPr marL="0" indent="0">
              <a:buNone/>
            </a:pPr>
            <a:r>
              <a:rPr lang="en-US" sz="2400" b="1" dirty="0">
                <a:latin typeface="Courier New" panose="02070309020205020404" pitchFamily="49" charset="0"/>
                <a:cs typeface="Courier New" panose="02070309020205020404" pitchFamily="49" charset="0"/>
              </a:rPr>
              <a:t>				Estimate   Std. Error t value </a:t>
            </a:r>
            <a:r>
              <a:rPr lang="en-US" sz="2400" b="1" dirty="0" err="1">
                <a:latin typeface="Courier New" panose="02070309020205020404" pitchFamily="49" charset="0"/>
                <a:cs typeface="Courier New" panose="02070309020205020404" pitchFamily="49" charset="0"/>
              </a:rPr>
              <a:t>Pr</a:t>
            </a:r>
            <a:r>
              <a:rPr lang="en-US" sz="2400" b="1" dirty="0">
                <a:latin typeface="Courier New" panose="02070309020205020404" pitchFamily="49" charset="0"/>
                <a:cs typeface="Courier New" panose="02070309020205020404" pitchFamily="49" charset="0"/>
              </a:rPr>
              <a:t>(&gt;|t|)    </a:t>
            </a:r>
          </a:p>
          <a:p>
            <a:pPr marL="0" indent="0">
              <a:buNone/>
            </a:pPr>
            <a:r>
              <a:rPr lang="en-US" sz="2400" b="1" dirty="0" err="1">
                <a:latin typeface="Courier New" panose="02070309020205020404" pitchFamily="49" charset="0"/>
                <a:cs typeface="Courier New" panose="02070309020205020404" pitchFamily="49" charset="0"/>
              </a:rPr>
              <a:t>OverTime.num</a:t>
            </a:r>
            <a:r>
              <a:rPr lang="en-US" sz="2400" b="1" dirty="0">
                <a:latin typeface="Courier New" panose="02070309020205020404" pitchFamily="49" charset="0"/>
                <a:cs typeface="Courier New" panose="02070309020205020404" pitchFamily="49" charset="0"/>
              </a:rPr>
              <a:t>          2.150e-01  2.206e-02   9.746  &lt; 2e-16 ***</a:t>
            </a:r>
          </a:p>
          <a:p>
            <a:pPr marL="0" indent="0">
              <a:buNone/>
            </a:pPr>
            <a:r>
              <a:rPr lang="en-US" sz="2400" b="1" dirty="0" err="1">
                <a:latin typeface="Courier New" panose="02070309020205020404" pitchFamily="49" charset="0"/>
                <a:cs typeface="Courier New" panose="02070309020205020404" pitchFamily="49" charset="0"/>
              </a:rPr>
              <a:t>JobInvolvement</a:t>
            </a:r>
            <a:r>
              <a:rPr lang="en-US" sz="2400" b="1" dirty="0">
                <a:latin typeface="Courier New" panose="02070309020205020404" pitchFamily="49" charset="0"/>
                <a:cs typeface="Courier New" panose="02070309020205020404" pitchFamily="49" charset="0"/>
              </a:rPr>
              <a:t>       -1.439e-01  2.835e-02  -5.074 4.53e-07 ***</a:t>
            </a:r>
          </a:p>
          <a:p>
            <a:pPr marL="0" indent="0">
              <a:buNone/>
            </a:pPr>
            <a:r>
              <a:rPr lang="en-US" sz="2400" b="1" dirty="0" err="1">
                <a:latin typeface="Courier New" panose="02070309020205020404" pitchFamily="49" charset="0"/>
                <a:cs typeface="Courier New" panose="02070309020205020404" pitchFamily="49" charset="0"/>
              </a:rPr>
              <a:t>JobSatisfaction</a:t>
            </a:r>
            <a:r>
              <a:rPr lang="en-US" sz="2400" b="1" dirty="0">
                <a:latin typeface="Courier New" panose="02070309020205020404" pitchFamily="49" charset="0"/>
                <a:cs typeface="Courier New" panose="02070309020205020404" pitchFamily="49" charset="0"/>
              </a:rPr>
              <a:t>      -7.876e-02  1.792e-02  -4.395 1.21e-05 ***</a:t>
            </a:r>
          </a:p>
          <a:p>
            <a:pPr marL="0" indent="0">
              <a:buNone/>
            </a:pPr>
            <a:r>
              <a:rPr lang="en-US" sz="2400" b="1" dirty="0" err="1">
                <a:latin typeface="Courier New" panose="02070309020205020404" pitchFamily="49" charset="0"/>
                <a:cs typeface="Courier New" panose="02070309020205020404" pitchFamily="49" charset="0"/>
              </a:rPr>
              <a:t>StockOptionLevel</a:t>
            </a:r>
            <a:r>
              <a:rPr lang="en-US" sz="2400" b="1" dirty="0">
                <a:latin typeface="Courier New" panose="02070309020205020404" pitchFamily="49" charset="0"/>
                <a:cs typeface="Courier New" panose="02070309020205020404" pitchFamily="49" charset="0"/>
              </a:rPr>
              <a:t>     -1.069e-01  2.341e-02  -4.565 5.53e-06 ***</a:t>
            </a:r>
          </a:p>
          <a:p>
            <a:pPr marL="0" indent="0">
              <a:buNone/>
            </a:pPr>
            <a:r>
              <a:rPr lang="en-US" sz="2400" b="1" dirty="0" err="1">
                <a:latin typeface="Courier New" panose="02070309020205020404" pitchFamily="49" charset="0"/>
                <a:cs typeface="Courier New" panose="02070309020205020404" pitchFamily="49" charset="0"/>
              </a:rPr>
              <a:t>YearsAtCompany</a:t>
            </a:r>
            <a:r>
              <a:rPr lang="en-US" sz="2400" b="1" dirty="0">
                <a:latin typeface="Courier New" panose="02070309020205020404" pitchFamily="49" charset="0"/>
                <a:cs typeface="Courier New" panose="02070309020205020404" pitchFamily="49" charset="0"/>
              </a:rPr>
              <a:t>        1.345e-02  6.846e-03   1.964  0.04975 *  </a:t>
            </a:r>
          </a:p>
          <a:p>
            <a:pPr marL="0" indent="0">
              <a:buNone/>
            </a:pPr>
            <a:r>
              <a:rPr lang="en-US" sz="2400" b="1" dirty="0" err="1">
                <a:latin typeface="Courier New" panose="02070309020205020404" pitchFamily="49" charset="0"/>
                <a:cs typeface="Courier New" panose="02070309020205020404" pitchFamily="49" charset="0"/>
              </a:rPr>
              <a:t>YearsInCurrentRole</a:t>
            </a:r>
            <a:r>
              <a:rPr lang="en-US" sz="2400" b="1" dirty="0">
                <a:latin typeface="Courier New" panose="02070309020205020404" pitchFamily="49" charset="0"/>
                <a:cs typeface="Courier New" panose="02070309020205020404" pitchFamily="49" charset="0"/>
              </a:rPr>
              <a:t>   -2.422e-02  9.100e-03  -2.661  0.00789 ** </a:t>
            </a:r>
          </a:p>
          <a:p>
            <a:pPr marL="0" indent="0">
              <a:buNone/>
            </a:pPr>
            <a:r>
              <a:rPr lang="en-US" sz="2400" b="1" dirty="0" err="1">
                <a:latin typeface="Courier New" panose="02070309020205020404" pitchFamily="49" charset="0"/>
                <a:cs typeface="Courier New" panose="02070309020205020404" pitchFamily="49" charset="0"/>
              </a:rPr>
              <a:t>YearsWithCurrManager</a:t>
            </a:r>
            <a:r>
              <a:rPr lang="en-US" sz="2400" b="1" dirty="0">
                <a:latin typeface="Courier New" panose="02070309020205020404" pitchFamily="49" charset="0"/>
                <a:cs typeface="Courier New" panose="02070309020205020404" pitchFamily="49" charset="0"/>
              </a:rPr>
              <a:t> -1.993e-02  9.297e-03  -2.144  0.03223 *  </a:t>
            </a:r>
          </a:p>
          <a:p>
            <a:pPr marL="0" indent="0">
              <a:buNone/>
            </a:pPr>
            <a:r>
              <a:rPr lang="en-US" sz="2400" b="1" dirty="0" err="1">
                <a:latin typeface="Courier New" panose="02070309020205020404" pitchFamily="49" charset="0"/>
                <a:cs typeface="Courier New" panose="02070309020205020404" pitchFamily="49" charset="0"/>
              </a:rPr>
              <a:t>SalesBasedOnRole</a:t>
            </a:r>
            <a:r>
              <a:rPr lang="en-US" sz="2400" b="1" dirty="0">
                <a:latin typeface="Courier New" panose="02070309020205020404" pitchFamily="49" charset="0"/>
                <a:cs typeface="Courier New" panose="02070309020205020404" pitchFamily="49" charset="0"/>
              </a:rPr>
              <a:t>      7.017e-02  2.273e-02   3.086  0.00207 ** </a:t>
            </a:r>
          </a:p>
          <a:p>
            <a:pPr marL="0" indent="0">
              <a:buNone/>
            </a:pPr>
            <a:r>
              <a:rPr lang="en-US" sz="2400" dirty="0">
                <a:latin typeface="Courier New" panose="02070309020205020404" pitchFamily="49" charset="0"/>
                <a:cs typeface="Courier New" panose="02070309020205020404" pitchFamily="49" charset="0"/>
              </a:rPr>
              <a:t>---</a:t>
            </a:r>
          </a:p>
          <a:p>
            <a:pPr marL="0" indent="0">
              <a:buNone/>
            </a:pPr>
            <a:r>
              <a:rPr lang="en-US" sz="2400" b="1" dirty="0" err="1">
                <a:latin typeface="Courier New" panose="02070309020205020404" pitchFamily="49" charset="0"/>
                <a:cs typeface="Courier New" panose="02070309020205020404" pitchFamily="49" charset="0"/>
              </a:rPr>
              <a:t>Signif</a:t>
            </a:r>
            <a:r>
              <a:rPr lang="en-US" sz="2400" b="1" dirty="0">
                <a:latin typeface="Courier New" panose="02070309020205020404" pitchFamily="49" charset="0"/>
                <a:cs typeface="Courier New" panose="02070309020205020404" pitchFamily="49" charset="0"/>
              </a:rPr>
              <a:t>. codes:  </a:t>
            </a:r>
            <a:r>
              <a:rPr lang="en-US" sz="2400" dirty="0">
                <a:latin typeface="Courier New" panose="02070309020205020404" pitchFamily="49" charset="0"/>
                <a:cs typeface="Courier New" panose="02070309020205020404" pitchFamily="49" charset="0"/>
              </a:rPr>
              <a:t>0 ‘***’ 0.001 ‘**’ 0.01 ‘*’ 0.05 ‘.’ 0.1 ‘ ’ 1</a:t>
            </a:r>
          </a:p>
          <a:p>
            <a:pPr marL="0" indent="0">
              <a:buNone/>
            </a:pPr>
            <a:endParaRPr lang="en-US" sz="2400" dirty="0">
              <a:latin typeface="Courier New" panose="02070309020205020404" pitchFamily="49" charset="0"/>
              <a:cs typeface="Courier New" panose="02070309020205020404" pitchFamily="49" charset="0"/>
            </a:endParaRPr>
          </a:p>
          <a:p>
            <a:pPr marL="0" indent="0">
              <a:buNone/>
            </a:pPr>
            <a:endParaRPr lang="en-US" sz="2400" dirty="0">
              <a:latin typeface="Courier New" panose="02070309020205020404" pitchFamily="49" charset="0"/>
              <a:cs typeface="Courier New" panose="02070309020205020404" pitchFamily="49" charset="0"/>
            </a:endParaRPr>
          </a:p>
          <a:p>
            <a:pPr marL="0" indent="0">
              <a:buNone/>
            </a:pPr>
            <a:r>
              <a:rPr lang="en-US" sz="2400" dirty="0">
                <a:latin typeface="Courier New" panose="02070309020205020404" pitchFamily="49" charset="0"/>
                <a:cs typeface="Courier New" panose="02070309020205020404" pitchFamily="49" charset="0"/>
              </a:rPr>
              <a:t>Residual standard error: 0.6756 on 1156 degrees of freedom</a:t>
            </a:r>
          </a:p>
          <a:p>
            <a:pPr marL="0" indent="0">
              <a:buNone/>
            </a:pPr>
            <a:r>
              <a:rPr lang="en-US" sz="2400" dirty="0">
                <a:latin typeface="Courier New" panose="02070309020205020404" pitchFamily="49" charset="0"/>
                <a:cs typeface="Courier New" panose="02070309020205020404" pitchFamily="49" charset="0"/>
              </a:rPr>
              <a:t>Multiple R-squared:  0.1746,	Adjusted R-squared:  0.1653 </a:t>
            </a:r>
          </a:p>
          <a:p>
            <a:pPr marL="0" indent="0">
              <a:buNone/>
            </a:pPr>
            <a:r>
              <a:rPr lang="en-US" sz="2400" dirty="0">
                <a:latin typeface="Courier New" panose="02070309020205020404" pitchFamily="49" charset="0"/>
                <a:cs typeface="Courier New" panose="02070309020205020404" pitchFamily="49" charset="0"/>
              </a:rPr>
              <a:t>F-statistic: 18.81 on 13 and 1156 DF,  p-value: &lt; 2.2e-16</a:t>
            </a:r>
          </a:p>
        </p:txBody>
      </p:sp>
    </p:spTree>
    <p:extLst>
      <p:ext uri="{BB962C8B-B14F-4D97-AF65-F5344CB8AC3E}">
        <p14:creationId xmlns:p14="http://schemas.microsoft.com/office/powerpoint/2010/main" val="666738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Salary Estimation - Models</a:t>
            </a:r>
          </a:p>
        </p:txBody>
      </p:sp>
      <p:pic>
        <p:nvPicPr>
          <p:cNvPr id="4" name="Picture 3">
            <a:extLst>
              <a:ext uri="{FF2B5EF4-FFF2-40B4-BE49-F238E27FC236}">
                <a16:creationId xmlns:a16="http://schemas.microsoft.com/office/drawing/2014/main" id="{72C37E69-E8EB-4C13-A4BC-43DF3190F2AA}"/>
              </a:ext>
            </a:extLst>
          </p:cNvPr>
          <p:cNvPicPr>
            <a:picLocks noChangeAspect="1"/>
          </p:cNvPicPr>
          <p:nvPr/>
        </p:nvPicPr>
        <p:blipFill>
          <a:blip r:embed="rId3"/>
          <a:stretch>
            <a:fillRect/>
          </a:stretch>
        </p:blipFill>
        <p:spPr>
          <a:xfrm>
            <a:off x="0" y="827603"/>
            <a:ext cx="12192000" cy="6030397"/>
          </a:xfrm>
          <a:prstGeom prst="rect">
            <a:avLst/>
          </a:prstGeom>
        </p:spPr>
      </p:pic>
    </p:spTree>
    <p:extLst>
      <p:ext uri="{BB962C8B-B14F-4D97-AF65-F5344CB8AC3E}">
        <p14:creationId xmlns:p14="http://schemas.microsoft.com/office/powerpoint/2010/main" val="763774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Salary Estimation – Variable Importance </a:t>
            </a:r>
          </a:p>
        </p:txBody>
      </p:sp>
      <p:pic>
        <p:nvPicPr>
          <p:cNvPr id="6" name="Picture 5">
            <a:extLst>
              <a:ext uri="{FF2B5EF4-FFF2-40B4-BE49-F238E27FC236}">
                <a16:creationId xmlns:a16="http://schemas.microsoft.com/office/drawing/2014/main" id="{7E764FE4-C8EC-4B72-BAFD-D09DBEB1DD87}"/>
              </a:ext>
            </a:extLst>
          </p:cNvPr>
          <p:cNvPicPr>
            <a:picLocks noChangeAspect="1"/>
          </p:cNvPicPr>
          <p:nvPr/>
        </p:nvPicPr>
        <p:blipFill>
          <a:blip r:embed="rId3"/>
          <a:stretch>
            <a:fillRect/>
          </a:stretch>
        </p:blipFill>
        <p:spPr>
          <a:xfrm>
            <a:off x="-60963" y="416761"/>
            <a:ext cx="12313924" cy="6024479"/>
          </a:xfrm>
          <a:prstGeom prst="rect">
            <a:avLst/>
          </a:prstGeom>
        </p:spPr>
      </p:pic>
      <p:sp>
        <p:nvSpPr>
          <p:cNvPr id="7" name="Oval 6">
            <a:extLst>
              <a:ext uri="{FF2B5EF4-FFF2-40B4-BE49-F238E27FC236}">
                <a16:creationId xmlns:a16="http://schemas.microsoft.com/office/drawing/2014/main" id="{63D37951-B131-4030-8001-DB215974C3B0}"/>
              </a:ext>
            </a:extLst>
          </p:cNvPr>
          <p:cNvSpPr/>
          <p:nvPr/>
        </p:nvSpPr>
        <p:spPr>
          <a:xfrm>
            <a:off x="734291" y="5029200"/>
            <a:ext cx="1496292" cy="453026"/>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0795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Salary Estimation – Attrition Decision Tree</a:t>
            </a:r>
          </a:p>
        </p:txBody>
      </p:sp>
      <p:pic>
        <p:nvPicPr>
          <p:cNvPr id="7" name="Picture 6">
            <a:extLst>
              <a:ext uri="{FF2B5EF4-FFF2-40B4-BE49-F238E27FC236}">
                <a16:creationId xmlns:a16="http://schemas.microsoft.com/office/drawing/2014/main" id="{E62DFCB1-8133-4C62-B635-83231EA2203E}"/>
              </a:ext>
            </a:extLst>
          </p:cNvPr>
          <p:cNvPicPr>
            <a:picLocks noChangeAspect="1"/>
          </p:cNvPicPr>
          <p:nvPr/>
        </p:nvPicPr>
        <p:blipFill>
          <a:blip r:embed="rId3"/>
          <a:stretch>
            <a:fillRect/>
          </a:stretch>
        </p:blipFill>
        <p:spPr>
          <a:xfrm>
            <a:off x="0" y="880098"/>
            <a:ext cx="12192000" cy="5097803"/>
          </a:xfrm>
          <a:prstGeom prst="rect">
            <a:avLst/>
          </a:prstGeom>
        </p:spPr>
      </p:pic>
      <p:sp>
        <p:nvSpPr>
          <p:cNvPr id="8" name="Oval 7">
            <a:extLst>
              <a:ext uri="{FF2B5EF4-FFF2-40B4-BE49-F238E27FC236}">
                <a16:creationId xmlns:a16="http://schemas.microsoft.com/office/drawing/2014/main" id="{EB95450E-30B7-455B-B89A-D85BDE11261C}"/>
              </a:ext>
            </a:extLst>
          </p:cNvPr>
          <p:cNvSpPr/>
          <p:nvPr/>
        </p:nvSpPr>
        <p:spPr>
          <a:xfrm>
            <a:off x="180109" y="4758701"/>
            <a:ext cx="1607127" cy="1219200"/>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14B48193-6CC0-4C59-B51B-3C7FFBF18229}"/>
              </a:ext>
            </a:extLst>
          </p:cNvPr>
          <p:cNvSpPr/>
          <p:nvPr/>
        </p:nvSpPr>
        <p:spPr>
          <a:xfrm>
            <a:off x="7065819" y="2777834"/>
            <a:ext cx="3006436" cy="1447801"/>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47454B5-DCFF-4895-A86C-5285D3B76FAF}"/>
              </a:ext>
            </a:extLst>
          </p:cNvPr>
          <p:cNvSpPr/>
          <p:nvPr/>
        </p:nvSpPr>
        <p:spPr>
          <a:xfrm>
            <a:off x="3699164" y="928586"/>
            <a:ext cx="2161309" cy="1551377"/>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0AF697D-802A-4205-8011-138816807B1C}"/>
              </a:ext>
            </a:extLst>
          </p:cNvPr>
          <p:cNvSpPr/>
          <p:nvPr/>
        </p:nvSpPr>
        <p:spPr>
          <a:xfrm>
            <a:off x="10072254" y="4682332"/>
            <a:ext cx="2119745" cy="1447801"/>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76B590DD-91DC-4FAA-9542-42A19C8B8C4C}"/>
              </a:ext>
            </a:extLst>
          </p:cNvPr>
          <p:cNvSpPr/>
          <p:nvPr/>
        </p:nvSpPr>
        <p:spPr>
          <a:xfrm>
            <a:off x="5001492" y="4682332"/>
            <a:ext cx="2119745" cy="1447801"/>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0617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8"/>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10"/>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xit" presetSubtype="0" fill="hold" grpId="1" nodeType="withEffect">
                                  <p:stCondLst>
                                    <p:cond delay="0"/>
                                  </p:stCondLst>
                                  <p:childTnLst>
                                    <p:set>
                                      <p:cBhvr>
                                        <p:cTn id="30" dur="1" fill="hold">
                                          <p:stCondLst>
                                            <p:cond delay="0"/>
                                          </p:stCondLst>
                                        </p:cTn>
                                        <p:tgtEl>
                                          <p:spTgt spid="14"/>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10" grpId="0" animBg="1"/>
      <p:bldP spid="10" grpId="1" animBg="1"/>
      <p:bldP spid="11" grpId="0" animBg="1"/>
      <p:bldP spid="11" grpId="1" animBg="1"/>
      <p:bldP spid="12" grpId="0" animBg="1"/>
      <p:bldP spid="12" grpId="1" animBg="1"/>
      <p:bldP spid="14" grpId="0" animBg="1"/>
      <p:bldP spid="14"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age result for frito-lay powerpoint templates">
            <a:extLst>
              <a:ext uri="{FF2B5EF4-FFF2-40B4-BE49-F238E27FC236}">
                <a16:creationId xmlns:a16="http://schemas.microsoft.com/office/drawing/2014/main" id="{DBCD5489-1B92-4671-ABD8-E5C21D82C9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5406" y="3836648"/>
            <a:ext cx="3961189" cy="2644057"/>
          </a:xfrm>
          <a:prstGeom prst="rect">
            <a:avLst/>
          </a:prstGeom>
          <a:solidFill>
            <a:srgbClr val="FAFAFA"/>
          </a:solidFill>
        </p:spPr>
      </p:pic>
    </p:spTree>
    <p:extLst>
      <p:ext uri="{BB962C8B-B14F-4D97-AF65-F5344CB8AC3E}">
        <p14:creationId xmlns:p14="http://schemas.microsoft.com/office/powerpoint/2010/main" val="7920861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ctrTitle"/>
          </p:nvPr>
        </p:nvSpPr>
        <p:spPr/>
        <p:txBody>
          <a:bodyPr/>
          <a:lstStyle/>
          <a:p>
            <a:r>
              <a:rPr lang="en-US" dirty="0"/>
              <a:t>Salary Estimation</a:t>
            </a:r>
          </a:p>
        </p:txBody>
      </p:sp>
      <p:sp>
        <p:nvSpPr>
          <p:cNvPr id="3" name="Subtitle 2">
            <a:extLst>
              <a:ext uri="{FF2B5EF4-FFF2-40B4-BE49-F238E27FC236}">
                <a16:creationId xmlns:a16="http://schemas.microsoft.com/office/drawing/2014/main" id="{D7AD95CE-0773-439C-8787-AEF2AE7EE22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05724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Salary Estimation – Employee Data</a:t>
            </a:r>
          </a:p>
        </p:txBody>
      </p:sp>
      <p:pic>
        <p:nvPicPr>
          <p:cNvPr id="5" name="Picture 4">
            <a:extLst>
              <a:ext uri="{FF2B5EF4-FFF2-40B4-BE49-F238E27FC236}">
                <a16:creationId xmlns:a16="http://schemas.microsoft.com/office/drawing/2014/main" id="{21F3EB1B-ECC3-4CD1-8DED-5428EA0DE7AF}"/>
              </a:ext>
            </a:extLst>
          </p:cNvPr>
          <p:cNvPicPr>
            <a:picLocks noChangeAspect="1"/>
          </p:cNvPicPr>
          <p:nvPr/>
        </p:nvPicPr>
        <p:blipFill>
          <a:blip r:embed="rId3"/>
          <a:stretch>
            <a:fillRect/>
          </a:stretch>
        </p:blipFill>
        <p:spPr>
          <a:xfrm>
            <a:off x="0" y="827603"/>
            <a:ext cx="12192000" cy="6030397"/>
          </a:xfrm>
          <a:prstGeom prst="rect">
            <a:avLst/>
          </a:prstGeom>
        </p:spPr>
      </p:pic>
    </p:spTree>
    <p:extLst>
      <p:ext uri="{BB962C8B-B14F-4D97-AF65-F5344CB8AC3E}">
        <p14:creationId xmlns:p14="http://schemas.microsoft.com/office/powerpoint/2010/main" val="756170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Salary Estimation – Significant Factors</a:t>
            </a:r>
          </a:p>
        </p:txBody>
      </p:sp>
      <p:sp>
        <p:nvSpPr>
          <p:cNvPr id="4" name="Text Placeholder 3">
            <a:extLst>
              <a:ext uri="{FF2B5EF4-FFF2-40B4-BE49-F238E27FC236}">
                <a16:creationId xmlns:a16="http://schemas.microsoft.com/office/drawing/2014/main" id="{34CF306B-875A-4C61-B43D-E5ABAD0E8FFD}"/>
              </a:ext>
            </a:extLst>
          </p:cNvPr>
          <p:cNvSpPr>
            <a:spLocks noGrp="1"/>
          </p:cNvSpPr>
          <p:nvPr>
            <p:ph type="body" sz="quarter" idx="13"/>
          </p:nvPr>
        </p:nvSpPr>
        <p:spPr>
          <a:xfrm>
            <a:off x="1" y="939224"/>
            <a:ext cx="12192000" cy="5156776"/>
          </a:xfrm>
        </p:spPr>
        <p:txBody>
          <a:bodyPr>
            <a:normAutofit fontScale="92500" lnSpcReduction="20000"/>
          </a:bodyPr>
          <a:lstStyle/>
          <a:p>
            <a:pPr marL="0" indent="0">
              <a:buNone/>
            </a:pPr>
            <a:r>
              <a:rPr lang="en-US" sz="2400" b="1" dirty="0">
                <a:latin typeface="Courier New" panose="02070309020205020404" pitchFamily="49" charset="0"/>
                <a:cs typeface="Courier New" panose="02070309020205020404" pitchFamily="49" charset="0"/>
              </a:rPr>
              <a:t>				    Estimate   Std. Error t value </a:t>
            </a:r>
            <a:r>
              <a:rPr lang="en-US" sz="2400" b="1" dirty="0" err="1">
                <a:latin typeface="Courier New" panose="02070309020205020404" pitchFamily="49" charset="0"/>
                <a:cs typeface="Courier New" panose="02070309020205020404" pitchFamily="49" charset="0"/>
              </a:rPr>
              <a:t>Pr</a:t>
            </a:r>
            <a:r>
              <a:rPr lang="en-US" sz="2400" b="1" dirty="0">
                <a:latin typeface="Courier New" panose="02070309020205020404" pitchFamily="49" charset="0"/>
                <a:cs typeface="Courier New" panose="02070309020205020404" pitchFamily="49" charset="0"/>
              </a:rPr>
              <a:t>(&gt;|t|)    </a:t>
            </a:r>
          </a:p>
          <a:p>
            <a:pPr marL="0" indent="0">
              <a:buNone/>
            </a:pPr>
            <a:r>
              <a:rPr lang="en-US" sz="2400" b="1" dirty="0" err="1">
                <a:latin typeface="Courier New" panose="02070309020205020404" pitchFamily="49" charset="0"/>
                <a:cs typeface="Courier New" panose="02070309020205020404" pitchFamily="49" charset="0"/>
              </a:rPr>
              <a:t>DistanceFromHome</a:t>
            </a:r>
            <a:r>
              <a:rPr lang="en-US" sz="2400" dirty="0">
                <a:latin typeface="Courier New" panose="02070309020205020404" pitchFamily="49" charset="0"/>
                <a:cs typeface="Courier New" panose="02070309020205020404" pitchFamily="49" charset="0"/>
              </a:rPr>
              <a:t>         -1.599e+01  5.707e+00  -2.802 0.005188 ** </a:t>
            </a:r>
          </a:p>
          <a:p>
            <a:pPr marL="0" indent="0">
              <a:buNone/>
            </a:pPr>
            <a:r>
              <a:rPr lang="en-US" sz="2400" b="1" dirty="0" err="1">
                <a:latin typeface="Courier New" panose="02070309020205020404" pitchFamily="49" charset="0"/>
                <a:cs typeface="Courier New" panose="02070309020205020404" pitchFamily="49" charset="0"/>
              </a:rPr>
              <a:t>JobLevel</a:t>
            </a:r>
            <a:r>
              <a:rPr lang="en-US" sz="2400" dirty="0">
                <a:latin typeface="Courier New" panose="02070309020205020404" pitchFamily="49" charset="0"/>
                <a:cs typeface="Courier New" panose="02070309020205020404" pitchFamily="49" charset="0"/>
              </a:rPr>
              <a:t>                  3.762e+03  6.986e+01  53.855  &lt; 2e-16 </a:t>
            </a:r>
            <a:r>
              <a:rPr lang="en-US" sz="2400" b="1" dirty="0">
                <a:latin typeface="Courier New" panose="02070309020205020404" pitchFamily="49" charset="0"/>
                <a:cs typeface="Courier New" panose="02070309020205020404" pitchFamily="49" charset="0"/>
              </a:rPr>
              <a:t>***</a:t>
            </a:r>
          </a:p>
          <a:p>
            <a:pPr marL="0" indent="0">
              <a:buNone/>
            </a:pPr>
            <a:r>
              <a:rPr lang="en-US" sz="2400" b="1" dirty="0" err="1">
                <a:latin typeface="Courier New" panose="02070309020205020404" pitchFamily="49" charset="0"/>
                <a:cs typeface="Courier New" panose="02070309020205020404" pitchFamily="49" charset="0"/>
              </a:rPr>
              <a:t>TotalWorkingYears</a:t>
            </a:r>
            <a:r>
              <a:rPr lang="en-US" sz="2400" dirty="0">
                <a:latin typeface="Courier New" panose="02070309020205020404" pitchFamily="49" charset="0"/>
                <a:cs typeface="Courier New" panose="02070309020205020404" pitchFamily="49" charset="0"/>
              </a:rPr>
              <a:t>         5.903e+01  1.306e+01   4.518 7.12e-06 </a:t>
            </a:r>
            <a:r>
              <a:rPr lang="en-US" sz="2400" b="1" dirty="0">
                <a:latin typeface="Courier New" panose="02070309020205020404" pitchFamily="49" charset="0"/>
                <a:cs typeface="Courier New" panose="02070309020205020404" pitchFamily="49" charset="0"/>
              </a:rPr>
              <a:t>***</a:t>
            </a:r>
          </a:p>
          <a:p>
            <a:pPr marL="0" indent="0">
              <a:buNone/>
            </a:pPr>
            <a:r>
              <a:rPr lang="en-US" sz="2400" b="1" dirty="0" err="1">
                <a:latin typeface="Courier New" panose="02070309020205020404" pitchFamily="49" charset="0"/>
                <a:cs typeface="Courier New" panose="02070309020205020404" pitchFamily="49" charset="0"/>
              </a:rPr>
              <a:t>YearsWithCurrManager</a:t>
            </a:r>
            <a:r>
              <a:rPr lang="en-US" sz="2400" dirty="0">
                <a:latin typeface="Courier New" panose="02070309020205020404" pitchFamily="49" charset="0"/>
                <a:cs typeface="Courier New" panose="02070309020205020404" pitchFamily="49" charset="0"/>
              </a:rPr>
              <a:t>     -4.176e+01  2.099e+01  -1.990 0.046964 *  </a:t>
            </a:r>
          </a:p>
          <a:p>
            <a:pPr marL="0" indent="0">
              <a:buNone/>
            </a:pPr>
            <a:r>
              <a:rPr lang="en-US" sz="2400" b="1" dirty="0" err="1">
                <a:latin typeface="Courier New" panose="02070309020205020404" pitchFamily="49" charset="0"/>
                <a:cs typeface="Courier New" panose="02070309020205020404" pitchFamily="49" charset="0"/>
              </a:rPr>
              <a:t>SalesBasedOnRole</a:t>
            </a:r>
            <a:r>
              <a:rPr lang="en-US" sz="2400" dirty="0">
                <a:latin typeface="Courier New" panose="02070309020205020404" pitchFamily="49" charset="0"/>
                <a:cs typeface="Courier New" panose="02070309020205020404" pitchFamily="49" charset="0"/>
              </a:rPr>
              <a:t>         -9.201e+02  1.665e+02  -5.525 4.39e-08 </a:t>
            </a:r>
            <a:r>
              <a:rPr lang="en-US" sz="2400" b="1" dirty="0">
                <a:latin typeface="Courier New" panose="02070309020205020404" pitchFamily="49" charset="0"/>
                <a:cs typeface="Courier New" panose="02070309020205020404" pitchFamily="49" charset="0"/>
              </a:rPr>
              <a:t>***</a:t>
            </a:r>
          </a:p>
          <a:p>
            <a:pPr marL="0" indent="0">
              <a:buNone/>
            </a:pPr>
            <a:r>
              <a:rPr lang="en-US" sz="2400" b="1" dirty="0" err="1">
                <a:latin typeface="Courier New" panose="02070309020205020404" pitchFamily="49" charset="0"/>
                <a:cs typeface="Courier New" panose="02070309020205020404" pitchFamily="49" charset="0"/>
              </a:rPr>
              <a:t>SalesBasedOnDept</a:t>
            </a:r>
            <a:r>
              <a:rPr lang="en-US" sz="2400" dirty="0">
                <a:latin typeface="Courier New" panose="02070309020205020404" pitchFamily="49" charset="0"/>
                <a:cs typeface="Courier New" panose="02070309020205020404" pitchFamily="49" charset="0"/>
              </a:rPr>
              <a:t>          7.837e+02  2.080e+02   3.768 0.000176 </a:t>
            </a:r>
            <a:r>
              <a:rPr lang="en-US" sz="2400" b="1" dirty="0">
                <a:latin typeface="Courier New" panose="02070309020205020404" pitchFamily="49" charset="0"/>
                <a:cs typeface="Courier New" panose="02070309020205020404" pitchFamily="49" charset="0"/>
              </a:rPr>
              <a:t>***</a:t>
            </a:r>
          </a:p>
          <a:p>
            <a:pPr marL="0" indent="0">
              <a:buNone/>
            </a:pPr>
            <a:r>
              <a:rPr lang="en-US" sz="2400" dirty="0">
                <a:latin typeface="Courier New" panose="02070309020205020404" pitchFamily="49" charset="0"/>
                <a:cs typeface="Courier New" panose="02070309020205020404" pitchFamily="49" charset="0"/>
              </a:rPr>
              <a:t>---</a:t>
            </a:r>
          </a:p>
          <a:p>
            <a:pPr marL="0" indent="0">
              <a:buNone/>
            </a:pPr>
            <a:r>
              <a:rPr lang="en-US" sz="2400" b="1" dirty="0" err="1">
                <a:latin typeface="Courier New" panose="02070309020205020404" pitchFamily="49" charset="0"/>
                <a:cs typeface="Courier New" panose="02070309020205020404" pitchFamily="49" charset="0"/>
              </a:rPr>
              <a:t>Signif</a:t>
            </a:r>
            <a:r>
              <a:rPr lang="en-US" sz="2400" b="1" dirty="0">
                <a:latin typeface="Courier New" panose="02070309020205020404" pitchFamily="49" charset="0"/>
                <a:cs typeface="Courier New" panose="02070309020205020404" pitchFamily="49" charset="0"/>
              </a:rPr>
              <a:t>. codes:  </a:t>
            </a:r>
            <a:r>
              <a:rPr lang="en-US" sz="2400" dirty="0">
                <a:latin typeface="Courier New" panose="02070309020205020404" pitchFamily="49" charset="0"/>
                <a:cs typeface="Courier New" panose="02070309020205020404" pitchFamily="49" charset="0"/>
              </a:rPr>
              <a:t>0 ‘***’ 0.001 ‘**’ 0.01 ‘*’ 0.05 ‘.’ 0.1 ‘ ’ 1</a:t>
            </a:r>
          </a:p>
          <a:p>
            <a:pPr marL="0" indent="0">
              <a:buNone/>
            </a:pPr>
            <a:endParaRPr lang="en-US" sz="2400" dirty="0">
              <a:latin typeface="Courier New" panose="02070309020205020404" pitchFamily="49" charset="0"/>
              <a:cs typeface="Courier New" panose="02070309020205020404" pitchFamily="49" charset="0"/>
            </a:endParaRPr>
          </a:p>
          <a:p>
            <a:pPr marL="0" indent="0">
              <a:buNone/>
            </a:pPr>
            <a:endParaRPr lang="en-US" sz="2400" dirty="0">
              <a:latin typeface="Courier New" panose="02070309020205020404" pitchFamily="49" charset="0"/>
              <a:cs typeface="Courier New" panose="02070309020205020404" pitchFamily="49" charset="0"/>
            </a:endParaRPr>
          </a:p>
          <a:p>
            <a:pPr marL="0" indent="0">
              <a:buNone/>
            </a:pPr>
            <a:r>
              <a:rPr lang="en-US" sz="2400" dirty="0">
                <a:latin typeface="Courier New" panose="02070309020205020404" pitchFamily="49" charset="0"/>
                <a:cs typeface="Courier New" panose="02070309020205020404" pitchFamily="49" charset="0"/>
              </a:rPr>
              <a:t>Residual standard error: 1337 on 862 degrees of freedom</a:t>
            </a:r>
          </a:p>
          <a:p>
            <a:pPr marL="0" indent="0">
              <a:buNone/>
            </a:pPr>
            <a:r>
              <a:rPr lang="en-US" sz="2400" dirty="0">
                <a:latin typeface="Courier New" panose="02070309020205020404" pitchFamily="49" charset="0"/>
                <a:cs typeface="Courier New" panose="02070309020205020404" pitchFamily="49" charset="0"/>
              </a:rPr>
              <a:t>Multiple R-squared:  0.9162,	Adjusted R-squared:  0.9155 </a:t>
            </a:r>
          </a:p>
          <a:p>
            <a:pPr marL="0" indent="0">
              <a:buNone/>
            </a:pPr>
            <a:r>
              <a:rPr lang="en-US" sz="2400" dirty="0">
                <a:latin typeface="Courier New" panose="02070309020205020404" pitchFamily="49" charset="0"/>
                <a:cs typeface="Courier New" panose="02070309020205020404" pitchFamily="49" charset="0"/>
              </a:rPr>
              <a:t>F-statistic:  1346 on 7 and 862 DF,  p-value: &lt; 2.2e-16</a:t>
            </a:r>
          </a:p>
        </p:txBody>
      </p:sp>
      <p:sp>
        <p:nvSpPr>
          <p:cNvPr id="5" name="Oval 4">
            <a:extLst>
              <a:ext uri="{FF2B5EF4-FFF2-40B4-BE49-F238E27FC236}">
                <a16:creationId xmlns:a16="http://schemas.microsoft.com/office/drawing/2014/main" id="{AB975BED-F841-419D-8DD1-6574444BC8DF}"/>
              </a:ext>
            </a:extLst>
          </p:cNvPr>
          <p:cNvSpPr/>
          <p:nvPr/>
        </p:nvSpPr>
        <p:spPr>
          <a:xfrm>
            <a:off x="10767846" y="1567658"/>
            <a:ext cx="687003" cy="469232"/>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0DE18A2E-B112-451E-A2E2-FF5D3D03C09F}"/>
              </a:ext>
            </a:extLst>
          </p:cNvPr>
          <p:cNvSpPr/>
          <p:nvPr/>
        </p:nvSpPr>
        <p:spPr>
          <a:xfrm>
            <a:off x="10767846" y="1883305"/>
            <a:ext cx="687003" cy="469232"/>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24C93B3-638E-4589-BCDE-F951A1E4D8E7}"/>
              </a:ext>
            </a:extLst>
          </p:cNvPr>
          <p:cNvSpPr/>
          <p:nvPr/>
        </p:nvSpPr>
        <p:spPr>
          <a:xfrm>
            <a:off x="10767846" y="2585695"/>
            <a:ext cx="687003" cy="961068"/>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5798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C4429C-BBEE-47E8-AD04-D1A932DC9701}"/>
              </a:ext>
            </a:extLst>
          </p:cNvPr>
          <p:cNvPicPr>
            <a:picLocks noChangeAspect="1"/>
          </p:cNvPicPr>
          <p:nvPr/>
        </p:nvPicPr>
        <p:blipFill>
          <a:blip r:embed="rId3"/>
          <a:stretch>
            <a:fillRect/>
          </a:stretch>
        </p:blipFill>
        <p:spPr>
          <a:xfrm>
            <a:off x="0" y="827602"/>
            <a:ext cx="12192000" cy="6030398"/>
          </a:xfrm>
          <a:prstGeom prst="rect">
            <a:avLst/>
          </a:prstGeom>
        </p:spPr>
      </p:pic>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Salary Estimation - Models</a:t>
            </a:r>
          </a:p>
        </p:txBody>
      </p:sp>
      <p:sp>
        <p:nvSpPr>
          <p:cNvPr id="5" name="Rectangle 4">
            <a:extLst>
              <a:ext uri="{FF2B5EF4-FFF2-40B4-BE49-F238E27FC236}">
                <a16:creationId xmlns:a16="http://schemas.microsoft.com/office/drawing/2014/main" id="{281E7459-C841-4E1D-99DC-D6C729B38545}"/>
              </a:ext>
            </a:extLst>
          </p:cNvPr>
          <p:cNvSpPr/>
          <p:nvPr/>
        </p:nvSpPr>
        <p:spPr>
          <a:xfrm>
            <a:off x="3352800" y="1413164"/>
            <a:ext cx="8839200" cy="4617234"/>
          </a:xfrm>
          <a:prstGeom prst="rect">
            <a:avLst/>
          </a:prstGeom>
          <a:solidFill>
            <a:srgbClr val="D5E4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7484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ctrTitle"/>
          </p:nvPr>
        </p:nvSpPr>
        <p:spPr/>
        <p:txBody>
          <a:bodyPr>
            <a:normAutofit fontScale="90000"/>
          </a:bodyPr>
          <a:lstStyle/>
          <a:p>
            <a:r>
              <a:rPr lang="en-US" b="1" dirty="0"/>
              <a:t>Attrition:</a:t>
            </a:r>
            <a:br>
              <a:rPr lang="en-US" b="1" dirty="0"/>
            </a:br>
            <a:r>
              <a:rPr lang="en-US" dirty="0"/>
              <a:t>Analysis &amp; Prediction</a:t>
            </a:r>
          </a:p>
        </p:txBody>
      </p:sp>
      <p:sp>
        <p:nvSpPr>
          <p:cNvPr id="3" name="Subtitle 2">
            <a:extLst>
              <a:ext uri="{FF2B5EF4-FFF2-40B4-BE49-F238E27FC236}">
                <a16:creationId xmlns:a16="http://schemas.microsoft.com/office/drawing/2014/main" id="{D7AD95CE-0773-439C-8787-AEF2AE7EE22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5130391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Attrition – Employee Data</a:t>
            </a:r>
          </a:p>
        </p:txBody>
      </p:sp>
      <p:pic>
        <p:nvPicPr>
          <p:cNvPr id="3" name="Picture 2">
            <a:extLst>
              <a:ext uri="{FF2B5EF4-FFF2-40B4-BE49-F238E27FC236}">
                <a16:creationId xmlns:a16="http://schemas.microsoft.com/office/drawing/2014/main" id="{28399F8C-45F0-42D2-8A9C-6E7F012EC3ED}"/>
              </a:ext>
            </a:extLst>
          </p:cNvPr>
          <p:cNvPicPr>
            <a:picLocks noChangeAspect="1"/>
          </p:cNvPicPr>
          <p:nvPr/>
        </p:nvPicPr>
        <p:blipFill>
          <a:blip r:embed="rId3"/>
          <a:stretch>
            <a:fillRect/>
          </a:stretch>
        </p:blipFill>
        <p:spPr>
          <a:xfrm>
            <a:off x="0" y="827603"/>
            <a:ext cx="12192000" cy="6030397"/>
          </a:xfrm>
          <a:prstGeom prst="rect">
            <a:avLst/>
          </a:prstGeom>
        </p:spPr>
      </p:pic>
      <p:sp>
        <p:nvSpPr>
          <p:cNvPr id="6" name="Oval 5">
            <a:extLst>
              <a:ext uri="{FF2B5EF4-FFF2-40B4-BE49-F238E27FC236}">
                <a16:creationId xmlns:a16="http://schemas.microsoft.com/office/drawing/2014/main" id="{A0B8850F-AAD7-4627-85A1-D68441B5B0F8}"/>
              </a:ext>
            </a:extLst>
          </p:cNvPr>
          <p:cNvSpPr/>
          <p:nvPr/>
        </p:nvSpPr>
        <p:spPr>
          <a:xfrm>
            <a:off x="2646218" y="6409655"/>
            <a:ext cx="1607127" cy="448345"/>
          </a:xfrm>
          <a:prstGeom prst="ellipse">
            <a:avLst/>
          </a:prstGeom>
          <a:noFill/>
          <a:ln w="57150">
            <a:solidFill>
              <a:srgbClr val="B721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7324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Attrition – Correlation</a:t>
            </a:r>
          </a:p>
        </p:txBody>
      </p:sp>
      <p:pic>
        <p:nvPicPr>
          <p:cNvPr id="5" name="Picture 4">
            <a:extLst>
              <a:ext uri="{FF2B5EF4-FFF2-40B4-BE49-F238E27FC236}">
                <a16:creationId xmlns:a16="http://schemas.microsoft.com/office/drawing/2014/main" id="{84A5066E-AA9C-4968-96A4-AF05C7658108}"/>
              </a:ext>
            </a:extLst>
          </p:cNvPr>
          <p:cNvPicPr>
            <a:picLocks noChangeAspect="1"/>
          </p:cNvPicPr>
          <p:nvPr/>
        </p:nvPicPr>
        <p:blipFill>
          <a:blip r:embed="rId3"/>
          <a:stretch>
            <a:fillRect/>
          </a:stretch>
        </p:blipFill>
        <p:spPr>
          <a:xfrm>
            <a:off x="0" y="827602"/>
            <a:ext cx="12192000" cy="6030397"/>
          </a:xfrm>
          <a:prstGeom prst="rect">
            <a:avLst/>
          </a:prstGeom>
        </p:spPr>
      </p:pic>
    </p:spTree>
    <p:extLst>
      <p:ext uri="{BB962C8B-B14F-4D97-AF65-F5344CB8AC3E}">
        <p14:creationId xmlns:p14="http://schemas.microsoft.com/office/powerpoint/2010/main" val="232275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3F083-E575-4C94-845C-53F024D4CD7F}"/>
              </a:ext>
            </a:extLst>
          </p:cNvPr>
          <p:cNvSpPr>
            <a:spLocks noGrp="1"/>
          </p:cNvSpPr>
          <p:nvPr>
            <p:ph type="title"/>
          </p:nvPr>
        </p:nvSpPr>
        <p:spPr/>
        <p:txBody>
          <a:bodyPr/>
          <a:lstStyle/>
          <a:p>
            <a:r>
              <a:rPr lang="en-US" dirty="0"/>
              <a:t>Attrition – Employee Data</a:t>
            </a:r>
          </a:p>
        </p:txBody>
      </p:sp>
      <p:sp>
        <p:nvSpPr>
          <p:cNvPr id="5" name="TextBox 4">
            <a:extLst>
              <a:ext uri="{FF2B5EF4-FFF2-40B4-BE49-F238E27FC236}">
                <a16:creationId xmlns:a16="http://schemas.microsoft.com/office/drawing/2014/main" id="{9509D661-1C32-4585-A26A-BB987618B4C7}"/>
              </a:ext>
            </a:extLst>
          </p:cNvPr>
          <p:cNvSpPr txBox="1"/>
          <p:nvPr/>
        </p:nvSpPr>
        <p:spPr>
          <a:xfrm>
            <a:off x="284019" y="1114328"/>
            <a:ext cx="11623963" cy="4832092"/>
          </a:xfrm>
          <a:prstGeom prst="rect">
            <a:avLst/>
          </a:prstGeom>
          <a:solidFill>
            <a:schemeClr val="bg1"/>
          </a:solidFill>
        </p:spPr>
        <p:txBody>
          <a:bodyPr wrap="square" numCol="2" rtlCol="0">
            <a:spAutoFit/>
          </a:bodyPr>
          <a:lstStyle/>
          <a:p>
            <a:pPr marL="285750" indent="-285750">
              <a:buFont typeface="Arial" panose="020B0604020202020204" pitchFamily="34" charset="0"/>
              <a:buChar char="•"/>
            </a:pPr>
            <a:r>
              <a:rPr lang="en-US" sz="4400" dirty="0"/>
              <a:t>Overtime</a:t>
            </a:r>
          </a:p>
          <a:p>
            <a:pPr marL="285750" indent="-285750">
              <a:buFont typeface="Arial" panose="020B0604020202020204" pitchFamily="34" charset="0"/>
              <a:buChar char="•"/>
            </a:pPr>
            <a:r>
              <a:rPr lang="en-US" sz="4400" dirty="0"/>
              <a:t>Monthly Income</a:t>
            </a:r>
          </a:p>
          <a:p>
            <a:pPr marL="285750" indent="-285750">
              <a:buFont typeface="Arial" panose="020B0604020202020204" pitchFamily="34" charset="0"/>
              <a:buChar char="•"/>
            </a:pPr>
            <a:r>
              <a:rPr lang="en-US" sz="4400" dirty="0"/>
              <a:t>Age</a:t>
            </a:r>
          </a:p>
          <a:p>
            <a:pPr marL="285750" indent="-285750">
              <a:buFont typeface="Arial" panose="020B0604020202020204" pitchFamily="34" charset="0"/>
              <a:buChar char="•"/>
            </a:pPr>
            <a:r>
              <a:rPr lang="en-US" sz="4400" dirty="0"/>
              <a:t>Job Involvement</a:t>
            </a:r>
          </a:p>
          <a:p>
            <a:pPr marL="285750" indent="-285750">
              <a:buFont typeface="Arial" panose="020B0604020202020204" pitchFamily="34" charset="0"/>
              <a:buChar char="•"/>
            </a:pPr>
            <a:r>
              <a:rPr lang="en-US" sz="4400" dirty="0"/>
              <a:t>Job Level</a:t>
            </a:r>
          </a:p>
          <a:p>
            <a:pPr marL="285750" indent="-285750">
              <a:buFont typeface="Arial" panose="020B0604020202020204" pitchFamily="34" charset="0"/>
              <a:buChar char="•"/>
            </a:pPr>
            <a:r>
              <a:rPr lang="en-US" sz="4400" dirty="0"/>
              <a:t>Job Satisfaction</a:t>
            </a:r>
          </a:p>
          <a:p>
            <a:pPr marL="285750" indent="-285750">
              <a:buFont typeface="Arial" panose="020B0604020202020204" pitchFamily="34" charset="0"/>
              <a:buChar char="•"/>
            </a:pPr>
            <a:r>
              <a:rPr lang="en-US" sz="4400" dirty="0"/>
              <a:t>Stock Option Level</a:t>
            </a:r>
          </a:p>
          <a:p>
            <a:pPr marL="285750" indent="-285750">
              <a:buFont typeface="Arial" panose="020B0604020202020204" pitchFamily="34" charset="0"/>
              <a:buChar char="•"/>
            </a:pPr>
            <a:r>
              <a:rPr lang="en-US" sz="4400" dirty="0"/>
              <a:t>Total Working Years</a:t>
            </a:r>
          </a:p>
          <a:p>
            <a:pPr marL="285750" indent="-285750">
              <a:buFont typeface="Arial" panose="020B0604020202020204" pitchFamily="34" charset="0"/>
              <a:buChar char="•"/>
            </a:pPr>
            <a:r>
              <a:rPr lang="en-US" sz="4400" dirty="0"/>
              <a:t>Years At Company</a:t>
            </a:r>
          </a:p>
          <a:p>
            <a:pPr marL="285750" indent="-285750">
              <a:buFont typeface="Arial" panose="020B0604020202020204" pitchFamily="34" charset="0"/>
              <a:buChar char="•"/>
            </a:pPr>
            <a:r>
              <a:rPr lang="en-US" sz="4400" dirty="0"/>
              <a:t>Years In Current Role</a:t>
            </a:r>
          </a:p>
          <a:p>
            <a:pPr marL="285750" indent="-285750">
              <a:buFont typeface="Arial" panose="020B0604020202020204" pitchFamily="34" charset="0"/>
              <a:buChar char="•"/>
            </a:pPr>
            <a:r>
              <a:rPr lang="en-US" sz="4400" dirty="0"/>
              <a:t>Years With Current Manager</a:t>
            </a:r>
          </a:p>
          <a:p>
            <a:pPr marL="285750" indent="-285750">
              <a:buFont typeface="Arial" panose="020B0604020202020204" pitchFamily="34" charset="0"/>
              <a:buChar char="•"/>
            </a:pPr>
            <a:r>
              <a:rPr lang="en-US" sz="4400" dirty="0"/>
              <a:t>Sales Based On Role</a:t>
            </a:r>
          </a:p>
        </p:txBody>
      </p:sp>
    </p:spTree>
    <p:extLst>
      <p:ext uri="{BB962C8B-B14F-4D97-AF65-F5344CB8AC3E}">
        <p14:creationId xmlns:p14="http://schemas.microsoft.com/office/powerpoint/2010/main" val="292247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nimBg="1"/>
    </p:bldLst>
  </p:timing>
</p:sld>
</file>

<file path=ppt/theme/theme1.xml><?xml version="1.0" encoding="utf-8"?>
<a:theme xmlns:a="http://schemas.openxmlformats.org/drawingml/2006/main" name="3_Office Theme">
  <a:themeElements>
    <a:clrScheme name="interRel Presentation">
      <a:dk1>
        <a:srgbClr val="003057"/>
      </a:dk1>
      <a:lt1>
        <a:srgbClr val="FFFFFF"/>
      </a:lt1>
      <a:dk2>
        <a:srgbClr val="9A004F"/>
      </a:dk2>
      <a:lt2>
        <a:srgbClr val="00B2E3"/>
      </a:lt2>
      <a:accent1>
        <a:srgbClr val="FFFFFF"/>
      </a:accent1>
      <a:accent2>
        <a:srgbClr val="9A004F"/>
      </a:accent2>
      <a:accent3>
        <a:srgbClr val="93D500"/>
      </a:accent3>
      <a:accent4>
        <a:srgbClr val="003057"/>
      </a:accent4>
      <a:accent5>
        <a:srgbClr val="FFFFFF"/>
      </a:accent5>
      <a:accent6>
        <a:srgbClr val="9A004F"/>
      </a:accent6>
      <a:hlink>
        <a:srgbClr val="00B2E3"/>
      </a:hlink>
      <a:folHlink>
        <a:srgbClr val="00B2E3"/>
      </a:folHlink>
    </a:clrScheme>
    <a:fontScheme name="Custom 1">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16077</TotalTime>
  <Words>1794</Words>
  <Application>Microsoft Office PowerPoint</Application>
  <PresentationFormat>Widescreen</PresentationFormat>
  <Paragraphs>169</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Courier New</vt:lpstr>
      <vt:lpstr>Tahoma</vt:lpstr>
      <vt:lpstr>3_Office Theme</vt:lpstr>
      <vt:lpstr>PowerPoint Presentation</vt:lpstr>
      <vt:lpstr>Salary Estimation</vt:lpstr>
      <vt:lpstr>Salary Estimation – Employee Data</vt:lpstr>
      <vt:lpstr>Salary Estimation – Significant Factors</vt:lpstr>
      <vt:lpstr>Salary Estimation - Models</vt:lpstr>
      <vt:lpstr>Attrition: Analysis &amp; Prediction</vt:lpstr>
      <vt:lpstr>Attrition – Employee Data</vt:lpstr>
      <vt:lpstr>Attrition – Correlation</vt:lpstr>
      <vt:lpstr>Attrition – Employee Data</vt:lpstr>
      <vt:lpstr>Salary Estimation – Significant Factors</vt:lpstr>
      <vt:lpstr>Salary Estimation - Models</vt:lpstr>
      <vt:lpstr>Salary Estimation – Variable Importance </vt:lpstr>
      <vt:lpstr>Salary Estimation – Attrition Decision Tree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State of Oracle Analytics &amp; EPM 2019</dc:title>
  <dc:creator>Edward Roske</dc:creator>
  <cp:lastModifiedBy>Edward Roske</cp:lastModifiedBy>
  <cp:revision>332</cp:revision>
  <dcterms:created xsi:type="dcterms:W3CDTF">2019-07-08T16:46:49Z</dcterms:created>
  <dcterms:modified xsi:type="dcterms:W3CDTF">2020-03-13T03:26:30Z</dcterms:modified>
</cp:coreProperties>
</file>

<file path=docProps/thumbnail.jpeg>
</file>